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
  </p:notesMasterIdLst>
  <p:sldIdLst>
    <p:sldId id="258" r:id="rId2"/>
  </p:sldIdLst>
  <p:sldSz cx="9906000" cy="6858000" type="A4"/>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5FFAB"/>
    <a:srgbClr val="D4E6FC"/>
    <a:srgbClr val="C694FE"/>
    <a:srgbClr val="FF9999"/>
    <a:srgbClr val="FFD5D5"/>
    <a:srgbClr val="BDD9FB"/>
    <a:srgbClr val="FCBE6C"/>
    <a:srgbClr val="9AE2FC"/>
    <a:srgbClr val="A3CDFF"/>
    <a:srgbClr val="CC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100" d="100"/>
          <a:sy n="100" d="100"/>
        </p:scale>
        <p:origin x="300"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4763" y="0"/>
            <a:ext cx="2919412" cy="495300"/>
          </a:xfrm>
          <a:prstGeom prst="rect">
            <a:avLst/>
          </a:prstGeom>
        </p:spPr>
        <p:txBody>
          <a:bodyPr vert="horz" lIns="91440" tIns="45720" rIns="91440" bIns="45720" rtlCol="0"/>
          <a:lstStyle>
            <a:lvl1pPr algn="r">
              <a:defRPr sz="1200"/>
            </a:lvl1pPr>
          </a:lstStyle>
          <a:p>
            <a:fld id="{AD017281-4A9D-41ED-9869-BA031AF88D0E}" type="datetimeFigureOut">
              <a:rPr kumimoji="1" lang="ja-JP" altLang="en-US" smtClean="0"/>
              <a:t>2024/5/30</a:t>
            </a:fld>
            <a:endParaRPr kumimoji="1" lang="ja-JP" altLang="en-US"/>
          </a:p>
        </p:txBody>
      </p:sp>
      <p:sp>
        <p:nvSpPr>
          <p:cNvPr id="4" name="スライド イメージ プレースホルダー 3"/>
          <p:cNvSpPr>
            <a:spLocks noGrp="1" noRot="1" noChangeAspect="1"/>
          </p:cNvSpPr>
          <p:nvPr>
            <p:ph type="sldImg" idx="2"/>
          </p:nvPr>
        </p:nvSpPr>
        <p:spPr>
          <a:xfrm>
            <a:off x="963613" y="1233488"/>
            <a:ext cx="4808537" cy="33289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100" y="4748213"/>
            <a:ext cx="5389563" cy="3884612"/>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1013"/>
            <a:ext cx="2919413" cy="4953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4763" y="9371013"/>
            <a:ext cx="2919412" cy="495300"/>
          </a:xfrm>
          <a:prstGeom prst="rect">
            <a:avLst/>
          </a:prstGeom>
        </p:spPr>
        <p:txBody>
          <a:bodyPr vert="horz" lIns="91440" tIns="45720" rIns="91440" bIns="45720" rtlCol="0" anchor="b"/>
          <a:lstStyle>
            <a:lvl1pPr algn="r">
              <a:defRPr sz="1200"/>
            </a:lvl1pPr>
          </a:lstStyle>
          <a:p>
            <a:fld id="{2CD980EB-9E3F-458D-B6D5-851C3AF0FDA4}" type="slidenum">
              <a:rPr kumimoji="1" lang="ja-JP" altLang="en-US" smtClean="0"/>
              <a:t>‹#›</a:t>
            </a:fld>
            <a:endParaRPr kumimoji="1" lang="ja-JP" altLang="en-US"/>
          </a:p>
        </p:txBody>
      </p:sp>
    </p:spTree>
    <p:extLst>
      <p:ext uri="{BB962C8B-B14F-4D97-AF65-F5344CB8AC3E}">
        <p14:creationId xmlns:p14="http://schemas.microsoft.com/office/powerpoint/2010/main" val="373264741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3931EDB8-AF34-47DF-9629-8F2884BB172C}" type="datetimeFigureOut">
              <a:rPr kumimoji="1" lang="ja-JP" altLang="en-US" smtClean="0"/>
              <a:t>2024/5/30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0D11180-80DD-4D97-931E-3BE38FABB069}" type="slidenum">
              <a:rPr kumimoji="1" lang="ja-JP" altLang="en-US" smtClean="0"/>
              <a:t>‹#›</a:t>
            </a:fld>
            <a:endParaRPr kumimoji="1" lang="ja-JP" altLang="en-US"/>
          </a:p>
        </p:txBody>
      </p:sp>
    </p:spTree>
    <p:extLst>
      <p:ext uri="{BB962C8B-B14F-4D97-AF65-F5344CB8AC3E}">
        <p14:creationId xmlns:p14="http://schemas.microsoft.com/office/powerpoint/2010/main" val="41145704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931EDB8-AF34-47DF-9629-8F2884BB172C}" type="datetimeFigureOut">
              <a:rPr kumimoji="1" lang="ja-JP" altLang="en-US" smtClean="0"/>
              <a:t>2024/5/30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0D11180-80DD-4D97-931E-3BE38FABB069}" type="slidenum">
              <a:rPr kumimoji="1" lang="ja-JP" altLang="en-US" smtClean="0"/>
              <a:t>‹#›</a:t>
            </a:fld>
            <a:endParaRPr kumimoji="1" lang="ja-JP" altLang="en-US"/>
          </a:p>
        </p:txBody>
      </p:sp>
    </p:spTree>
    <p:extLst>
      <p:ext uri="{BB962C8B-B14F-4D97-AF65-F5344CB8AC3E}">
        <p14:creationId xmlns:p14="http://schemas.microsoft.com/office/powerpoint/2010/main" val="676076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931EDB8-AF34-47DF-9629-8F2884BB172C}" type="datetimeFigureOut">
              <a:rPr kumimoji="1" lang="ja-JP" altLang="en-US" smtClean="0"/>
              <a:t>2024/5/30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0D11180-80DD-4D97-931E-3BE38FABB069}" type="slidenum">
              <a:rPr kumimoji="1" lang="ja-JP" altLang="en-US" smtClean="0"/>
              <a:t>‹#›</a:t>
            </a:fld>
            <a:endParaRPr kumimoji="1" lang="ja-JP" altLang="en-US"/>
          </a:p>
        </p:txBody>
      </p:sp>
    </p:spTree>
    <p:extLst>
      <p:ext uri="{BB962C8B-B14F-4D97-AF65-F5344CB8AC3E}">
        <p14:creationId xmlns:p14="http://schemas.microsoft.com/office/powerpoint/2010/main" val="17659843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931EDB8-AF34-47DF-9629-8F2884BB172C}" type="datetimeFigureOut">
              <a:rPr kumimoji="1" lang="ja-JP" altLang="en-US" smtClean="0"/>
              <a:t>2024/5/30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0D11180-80DD-4D97-931E-3BE38FABB069}" type="slidenum">
              <a:rPr kumimoji="1" lang="ja-JP" altLang="en-US" smtClean="0"/>
              <a:t>‹#›</a:t>
            </a:fld>
            <a:endParaRPr kumimoji="1" lang="ja-JP" altLang="en-US"/>
          </a:p>
        </p:txBody>
      </p:sp>
    </p:spTree>
    <p:extLst>
      <p:ext uri="{BB962C8B-B14F-4D97-AF65-F5344CB8AC3E}">
        <p14:creationId xmlns:p14="http://schemas.microsoft.com/office/powerpoint/2010/main" val="42340869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3931EDB8-AF34-47DF-9629-8F2884BB172C}" type="datetimeFigureOut">
              <a:rPr kumimoji="1" lang="ja-JP" altLang="en-US" smtClean="0"/>
              <a:t>2024/5/30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0D11180-80DD-4D97-931E-3BE38FABB069}" type="slidenum">
              <a:rPr kumimoji="1" lang="ja-JP" altLang="en-US" smtClean="0"/>
              <a:t>‹#›</a:t>
            </a:fld>
            <a:endParaRPr kumimoji="1" lang="ja-JP" altLang="en-US"/>
          </a:p>
        </p:txBody>
      </p:sp>
    </p:spTree>
    <p:extLst>
      <p:ext uri="{BB962C8B-B14F-4D97-AF65-F5344CB8AC3E}">
        <p14:creationId xmlns:p14="http://schemas.microsoft.com/office/powerpoint/2010/main" val="36985790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3931EDB8-AF34-47DF-9629-8F2884BB172C}" type="datetimeFigureOut">
              <a:rPr kumimoji="1" lang="ja-JP" altLang="en-US" smtClean="0"/>
              <a:t>2024/5/30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0D11180-80DD-4D97-931E-3BE38FABB069}" type="slidenum">
              <a:rPr kumimoji="1" lang="ja-JP" altLang="en-US" smtClean="0"/>
              <a:t>‹#›</a:t>
            </a:fld>
            <a:endParaRPr kumimoji="1" lang="ja-JP" altLang="en-US"/>
          </a:p>
        </p:txBody>
      </p:sp>
    </p:spTree>
    <p:extLst>
      <p:ext uri="{BB962C8B-B14F-4D97-AF65-F5344CB8AC3E}">
        <p14:creationId xmlns:p14="http://schemas.microsoft.com/office/powerpoint/2010/main" val="21821869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3931EDB8-AF34-47DF-9629-8F2884BB172C}" type="datetimeFigureOut">
              <a:rPr kumimoji="1" lang="ja-JP" altLang="en-US" smtClean="0"/>
              <a:t>2024/5/30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40D11180-80DD-4D97-931E-3BE38FABB069}" type="slidenum">
              <a:rPr kumimoji="1" lang="ja-JP" altLang="en-US" smtClean="0"/>
              <a:t>‹#›</a:t>
            </a:fld>
            <a:endParaRPr kumimoji="1" lang="ja-JP" altLang="en-US"/>
          </a:p>
        </p:txBody>
      </p:sp>
    </p:spTree>
    <p:extLst>
      <p:ext uri="{BB962C8B-B14F-4D97-AF65-F5344CB8AC3E}">
        <p14:creationId xmlns:p14="http://schemas.microsoft.com/office/powerpoint/2010/main" val="39802218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3931EDB8-AF34-47DF-9629-8F2884BB172C}" type="datetimeFigureOut">
              <a:rPr kumimoji="1" lang="ja-JP" altLang="en-US" smtClean="0"/>
              <a:t>2024/5/30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40D11180-80DD-4D97-931E-3BE38FABB069}" type="slidenum">
              <a:rPr kumimoji="1" lang="ja-JP" altLang="en-US" smtClean="0"/>
              <a:t>‹#›</a:t>
            </a:fld>
            <a:endParaRPr kumimoji="1" lang="ja-JP" altLang="en-US"/>
          </a:p>
        </p:txBody>
      </p:sp>
    </p:spTree>
    <p:extLst>
      <p:ext uri="{BB962C8B-B14F-4D97-AF65-F5344CB8AC3E}">
        <p14:creationId xmlns:p14="http://schemas.microsoft.com/office/powerpoint/2010/main" val="18435759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931EDB8-AF34-47DF-9629-8F2884BB172C}" type="datetimeFigureOut">
              <a:rPr kumimoji="1" lang="ja-JP" altLang="en-US" smtClean="0"/>
              <a:t>2024/5/30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40D11180-80DD-4D97-931E-3BE38FABB069}" type="slidenum">
              <a:rPr kumimoji="1" lang="ja-JP" altLang="en-US" smtClean="0"/>
              <a:t>‹#›</a:t>
            </a:fld>
            <a:endParaRPr kumimoji="1" lang="ja-JP" altLang="en-US"/>
          </a:p>
        </p:txBody>
      </p:sp>
    </p:spTree>
    <p:extLst>
      <p:ext uri="{BB962C8B-B14F-4D97-AF65-F5344CB8AC3E}">
        <p14:creationId xmlns:p14="http://schemas.microsoft.com/office/powerpoint/2010/main" val="14583093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3931EDB8-AF34-47DF-9629-8F2884BB172C}" type="datetimeFigureOut">
              <a:rPr kumimoji="1" lang="ja-JP" altLang="en-US" smtClean="0"/>
              <a:t>2024/5/30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0D11180-80DD-4D97-931E-3BE38FABB069}" type="slidenum">
              <a:rPr kumimoji="1" lang="ja-JP" altLang="en-US" smtClean="0"/>
              <a:t>‹#›</a:t>
            </a:fld>
            <a:endParaRPr kumimoji="1" lang="ja-JP" altLang="en-US"/>
          </a:p>
        </p:txBody>
      </p:sp>
    </p:spTree>
    <p:extLst>
      <p:ext uri="{BB962C8B-B14F-4D97-AF65-F5344CB8AC3E}">
        <p14:creationId xmlns:p14="http://schemas.microsoft.com/office/powerpoint/2010/main" val="16811726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3931EDB8-AF34-47DF-9629-8F2884BB172C}" type="datetimeFigureOut">
              <a:rPr kumimoji="1" lang="ja-JP" altLang="en-US" smtClean="0"/>
              <a:t>2024/5/30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0D11180-80DD-4D97-931E-3BE38FABB069}" type="slidenum">
              <a:rPr kumimoji="1" lang="ja-JP" altLang="en-US" smtClean="0"/>
              <a:t>‹#›</a:t>
            </a:fld>
            <a:endParaRPr kumimoji="1" lang="ja-JP" altLang="en-US"/>
          </a:p>
        </p:txBody>
      </p:sp>
    </p:spTree>
    <p:extLst>
      <p:ext uri="{BB962C8B-B14F-4D97-AF65-F5344CB8AC3E}">
        <p14:creationId xmlns:p14="http://schemas.microsoft.com/office/powerpoint/2010/main" val="4093938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931EDB8-AF34-47DF-9629-8F2884BB172C}" type="datetimeFigureOut">
              <a:rPr kumimoji="1" lang="ja-JP" altLang="en-US" smtClean="0"/>
              <a:t>2024/5/30</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0D11180-80DD-4D97-931E-3BE38FABB069}" type="slidenum">
              <a:rPr kumimoji="1" lang="ja-JP" altLang="en-US" smtClean="0"/>
              <a:t>‹#›</a:t>
            </a:fld>
            <a:endParaRPr kumimoji="1" lang="ja-JP" altLang="en-US"/>
          </a:p>
        </p:txBody>
      </p:sp>
    </p:spTree>
    <p:extLst>
      <p:ext uri="{BB962C8B-B14F-4D97-AF65-F5344CB8AC3E}">
        <p14:creationId xmlns:p14="http://schemas.microsoft.com/office/powerpoint/2010/main" val="248084294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6.xml"/><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角丸四角形 24"/>
          <p:cNvSpPr/>
          <p:nvPr/>
        </p:nvSpPr>
        <p:spPr>
          <a:xfrm>
            <a:off x="4953506" y="1329215"/>
            <a:ext cx="4818793" cy="4693387"/>
          </a:xfrm>
          <a:prstGeom prst="roundRect">
            <a:avLst/>
          </a:prstGeom>
          <a:noFill/>
          <a:ln w="19050">
            <a:solidFill>
              <a:srgbClr val="FFD5D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角丸四角形 23"/>
          <p:cNvSpPr/>
          <p:nvPr/>
        </p:nvSpPr>
        <p:spPr>
          <a:xfrm>
            <a:off x="44669" y="1329215"/>
            <a:ext cx="4819413" cy="4631698"/>
          </a:xfrm>
          <a:prstGeom prst="roundRect">
            <a:avLst/>
          </a:prstGeom>
          <a:noFill/>
          <a:ln w="19050">
            <a:solidFill>
              <a:srgbClr val="D5FFA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角丸四角形 22"/>
          <p:cNvSpPr/>
          <p:nvPr/>
        </p:nvSpPr>
        <p:spPr>
          <a:xfrm>
            <a:off x="5961545" y="1157224"/>
            <a:ext cx="2690038" cy="327275"/>
          </a:xfrm>
          <a:prstGeom prst="roundRect">
            <a:avLst/>
          </a:prstGeom>
          <a:solidFill>
            <a:srgbClr val="FFD5D5"/>
          </a:solidFill>
          <a:ln>
            <a:solidFill>
              <a:srgbClr val="FFD5D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角丸四角形 21"/>
          <p:cNvSpPr/>
          <p:nvPr/>
        </p:nvSpPr>
        <p:spPr>
          <a:xfrm>
            <a:off x="1074602" y="1165578"/>
            <a:ext cx="2690038" cy="327275"/>
          </a:xfrm>
          <a:prstGeom prst="roundRect">
            <a:avLst/>
          </a:prstGeom>
          <a:solidFill>
            <a:srgbClr val="D5FFAB"/>
          </a:solidFill>
          <a:ln>
            <a:solidFill>
              <a:srgbClr val="CCFF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タイトル 3"/>
          <p:cNvSpPr>
            <a:spLocks noGrp="1"/>
          </p:cNvSpPr>
          <p:nvPr>
            <p:ph type="title"/>
          </p:nvPr>
        </p:nvSpPr>
        <p:spPr>
          <a:xfrm>
            <a:off x="103312" y="7160"/>
            <a:ext cx="9617121" cy="448346"/>
          </a:xfrm>
        </p:spPr>
        <p:txBody>
          <a:bodyPr>
            <a:noAutofit/>
          </a:bodyPr>
          <a:lstStyle/>
          <a:p>
            <a:r>
              <a:rPr lang="ja-JP" altLang="en-US" sz="1000" dirty="0">
                <a:latin typeface="ＭＳ ゴシック" panose="020B0609070205080204" pitchFamily="49" charset="-128"/>
                <a:ea typeface="ＭＳ ゴシック" panose="020B0609070205080204" pitchFamily="49" charset="-128"/>
              </a:rPr>
              <a:t>芸西村就農支援事業費補助金のうち</a:t>
            </a:r>
            <a:br>
              <a:rPr lang="en-US" altLang="ja-JP" sz="1000" dirty="0">
                <a:latin typeface="ＭＳ ゴシック" panose="020B0609070205080204" pitchFamily="49" charset="-128"/>
                <a:ea typeface="ＭＳ ゴシック" panose="020B0609070205080204" pitchFamily="49" charset="-128"/>
              </a:rPr>
            </a:br>
            <a:r>
              <a:rPr lang="ja-JP" altLang="en-US" sz="1000" dirty="0">
                <a:latin typeface="ＭＳ ゴシック" panose="020B0609070205080204" pitchFamily="49" charset="-128"/>
                <a:ea typeface="ＭＳ ゴシック" panose="020B0609070205080204" pitchFamily="49" charset="-128"/>
              </a:rPr>
              <a:t>　</a:t>
            </a:r>
            <a:r>
              <a:rPr lang="ja-JP" altLang="en-US" sz="2000" dirty="0">
                <a:latin typeface="ＭＳ ゴシック" panose="020B0609070205080204" pitchFamily="49" charset="-128"/>
                <a:ea typeface="ＭＳ ゴシック" panose="020B0609070205080204" pitchFamily="49" charset="-128"/>
              </a:rPr>
              <a:t>後継者就農促進事業</a:t>
            </a:r>
          </a:p>
        </p:txBody>
      </p:sp>
      <p:sp>
        <p:nvSpPr>
          <p:cNvPr id="5" name="タイトル 3"/>
          <p:cNvSpPr txBox="1">
            <a:spLocks/>
          </p:cNvSpPr>
          <p:nvPr/>
        </p:nvSpPr>
        <p:spPr>
          <a:xfrm>
            <a:off x="53178" y="585316"/>
            <a:ext cx="9826127" cy="524053"/>
          </a:xfrm>
          <a:prstGeom prst="rect">
            <a:avLst/>
          </a:prstGeom>
          <a:ln w="12700">
            <a:solidFill>
              <a:schemeClr val="tx1"/>
            </a:solidFill>
          </a:ln>
        </p:spPr>
        <p:txBody>
          <a:bodyPr vert="horz" lIns="74295" tIns="0" rIns="74295" bIns="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1000" b="1" dirty="0">
                <a:latin typeface="ＭＳ ゴシック" panose="020B0609070205080204" pitchFamily="49" charset="-128"/>
                <a:ea typeface="ＭＳ ゴシック" panose="020B0609070205080204" pitchFamily="49" charset="-128"/>
              </a:rPr>
              <a:t>＜事業概要＞</a:t>
            </a:r>
            <a:endParaRPr lang="en-US" altLang="ja-JP" sz="1000" b="1" dirty="0">
              <a:latin typeface="ＭＳ ゴシック" panose="020B0609070205080204" pitchFamily="49" charset="-128"/>
              <a:ea typeface="ＭＳ ゴシック" panose="020B0609070205080204" pitchFamily="49" charset="-128"/>
            </a:endParaRPr>
          </a:p>
          <a:p>
            <a:r>
              <a:rPr lang="ja-JP" altLang="en-US" sz="1000" dirty="0">
                <a:latin typeface="ＭＳ ゴシック" panose="020B0609070205080204" pitchFamily="49" charset="-128"/>
                <a:ea typeface="ＭＳ ゴシック" panose="020B0609070205080204" pitchFamily="49" charset="-128"/>
              </a:rPr>
              <a:t>　</a:t>
            </a:r>
            <a:r>
              <a:rPr lang="ja-JP" altLang="en-US" sz="1050" dirty="0">
                <a:latin typeface="ＭＳ ゴシック" panose="020B0609070205080204" pitchFamily="49" charset="-128"/>
                <a:ea typeface="ＭＳ ゴシック" panose="020B0609070205080204" pitchFamily="49" charset="-128"/>
              </a:rPr>
              <a:t>農業後継者として、将来３親等以内の親族の農業経営の全部又は一部を継承（技術を継承して独立自営する者を含む）して農業経営を開始する者に対し、就農前の研修や経営開始直後の早期の経営確立を支援する資金を交付する。</a:t>
            </a:r>
            <a:endParaRPr lang="en-US" altLang="ja-JP" sz="1050" dirty="0">
              <a:latin typeface="ＭＳ ゴシック" panose="020B0609070205080204" pitchFamily="49" charset="-128"/>
              <a:ea typeface="ＭＳ ゴシック" panose="020B0609070205080204" pitchFamily="49" charset="-128"/>
            </a:endParaRPr>
          </a:p>
        </p:txBody>
      </p:sp>
      <p:sp>
        <p:nvSpPr>
          <p:cNvPr id="7" name="タイトル 3"/>
          <p:cNvSpPr txBox="1">
            <a:spLocks/>
          </p:cNvSpPr>
          <p:nvPr/>
        </p:nvSpPr>
        <p:spPr>
          <a:xfrm>
            <a:off x="1145108" y="1219114"/>
            <a:ext cx="2549026" cy="246395"/>
          </a:xfrm>
          <a:prstGeom prst="rect">
            <a:avLst/>
          </a:prstGeom>
        </p:spPr>
        <p:txBody>
          <a:bodyPr vert="horz" lIns="74295" tIns="37148" rIns="74295" bIns="37148"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r>
              <a:rPr lang="ja-JP" altLang="en-US" sz="1100" dirty="0">
                <a:latin typeface="ＭＳ ゴシック" panose="020B0609070205080204" pitchFamily="49" charset="-128"/>
                <a:ea typeface="ＭＳ ゴシック" panose="020B0609070205080204" pitchFamily="49" charset="-128"/>
              </a:rPr>
              <a:t>（１）研修支援区分</a:t>
            </a:r>
          </a:p>
        </p:txBody>
      </p:sp>
      <p:sp>
        <p:nvSpPr>
          <p:cNvPr id="8" name="タイトル 3"/>
          <p:cNvSpPr txBox="1">
            <a:spLocks/>
          </p:cNvSpPr>
          <p:nvPr/>
        </p:nvSpPr>
        <p:spPr>
          <a:xfrm>
            <a:off x="6032051" y="1099705"/>
            <a:ext cx="2549026" cy="418300"/>
          </a:xfrm>
          <a:prstGeom prst="rect">
            <a:avLst/>
          </a:prstGeom>
        </p:spPr>
        <p:txBody>
          <a:bodyPr vert="horz" lIns="74295" tIns="37148" rIns="74295" bIns="37148"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r>
              <a:rPr lang="ja-JP" altLang="en-US" sz="1100" dirty="0">
                <a:latin typeface="ＭＳ ゴシック" panose="020B0609070205080204" pitchFamily="49" charset="-128"/>
                <a:ea typeface="ＭＳ ゴシック" panose="020B0609070205080204" pitchFamily="49" charset="-128"/>
              </a:rPr>
              <a:t>（２）経営開始支援区分</a:t>
            </a:r>
          </a:p>
        </p:txBody>
      </p:sp>
      <p:sp>
        <p:nvSpPr>
          <p:cNvPr id="9" name="タイトル 3"/>
          <p:cNvSpPr txBox="1">
            <a:spLocks/>
          </p:cNvSpPr>
          <p:nvPr/>
        </p:nvSpPr>
        <p:spPr>
          <a:xfrm>
            <a:off x="174673" y="1622955"/>
            <a:ext cx="4688252" cy="2190625"/>
          </a:xfrm>
          <a:prstGeom prst="rect">
            <a:avLst/>
          </a:prstGeom>
        </p:spPr>
        <p:txBody>
          <a:bodyPr vert="horz" lIns="74295" tIns="37148" rIns="74295" bIns="37148" rtlCol="0" anchor="t">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1000" b="1" dirty="0">
                <a:latin typeface="ＭＳ ゴシック" panose="020B0609070205080204" pitchFamily="49" charset="-128"/>
                <a:ea typeface="ＭＳ ゴシック" panose="020B0609070205080204" pitchFamily="49" charset="-128"/>
              </a:rPr>
              <a:t>　就農に必要な栽培技術等を習得するため、農業担い手育成センター等の研修機関で研修を受ける場合に資金を交付</a:t>
            </a:r>
            <a:endParaRPr lang="en-US" altLang="ja-JP" sz="1000" b="1" dirty="0">
              <a:latin typeface="ＭＳ ゴシック" panose="020B0609070205080204" pitchFamily="49" charset="-128"/>
              <a:ea typeface="ＭＳ ゴシック" panose="020B0609070205080204" pitchFamily="49" charset="-128"/>
            </a:endParaRPr>
          </a:p>
          <a:p>
            <a:endParaRPr lang="en-US" altLang="ja-JP" sz="1000" b="1" dirty="0">
              <a:latin typeface="ＭＳ ゴシック" panose="020B0609070205080204" pitchFamily="49" charset="-128"/>
              <a:ea typeface="ＭＳ ゴシック" panose="020B0609070205080204" pitchFamily="49" charset="-128"/>
            </a:endParaRPr>
          </a:p>
          <a:p>
            <a:r>
              <a:rPr lang="ja-JP" altLang="en-US" sz="1000" dirty="0">
                <a:latin typeface="ＭＳ ゴシック" panose="020B0609070205080204" pitchFamily="49" charset="-128"/>
                <a:ea typeface="ＭＳ ゴシック" panose="020B0609070205080204" pitchFamily="49" charset="-128"/>
              </a:rPr>
              <a:t>○交付対象者：将来、農業後継者となることを志向する者で、かつ</a:t>
            </a:r>
            <a:r>
              <a:rPr lang="ja-JP" altLang="en-US" sz="1000" b="1" dirty="0">
                <a:latin typeface="ＭＳ ゴシック" panose="020B0609070205080204" pitchFamily="49" charset="-128"/>
                <a:ea typeface="ＭＳ ゴシック" panose="020B0609070205080204" pitchFamily="49" charset="-128"/>
              </a:rPr>
              <a:t>申請</a:t>
            </a:r>
            <a:r>
              <a:rPr lang="zh-TW" altLang="en-US" sz="1000" b="1" dirty="0">
                <a:latin typeface="ＭＳ ゴシック" panose="020B0609070205080204" pitchFamily="49" charset="-128"/>
                <a:ea typeface="ＭＳ ゴシック" panose="020B0609070205080204" pitchFamily="49" charset="-128"/>
              </a:rPr>
              <a:t>時</a:t>
            </a:r>
            <a:r>
              <a:rPr lang="ja-JP" altLang="en-US" sz="1000" b="1" dirty="0">
                <a:latin typeface="ＭＳ ゴシック" panose="020B0609070205080204" pitchFamily="49" charset="-128"/>
                <a:ea typeface="ＭＳ ゴシック" panose="020B0609070205080204" pitchFamily="49" charset="-128"/>
              </a:rPr>
              <a:t>の</a:t>
            </a:r>
            <a:endParaRPr lang="en-US" altLang="ja-JP" sz="1000" b="1" dirty="0">
              <a:latin typeface="ＭＳ ゴシック" panose="020B0609070205080204" pitchFamily="49" charset="-128"/>
              <a:ea typeface="ＭＳ ゴシック" panose="020B0609070205080204" pitchFamily="49" charset="-128"/>
            </a:endParaRPr>
          </a:p>
          <a:p>
            <a:r>
              <a:rPr lang="ja-JP" altLang="en-US" sz="1000" b="1" dirty="0">
                <a:latin typeface="ＭＳ ゴシック" panose="020B0609070205080204" pitchFamily="49" charset="-128"/>
                <a:ea typeface="ＭＳ ゴシック" panose="020B0609070205080204" pitchFamily="49" charset="-128"/>
              </a:rPr>
              <a:t>　　　　　　　年齢が</a:t>
            </a:r>
            <a:r>
              <a:rPr lang="en-US" altLang="ja-JP" sz="1000" b="1" dirty="0">
                <a:latin typeface="ＭＳ ゴシック" panose="020B0609070205080204" pitchFamily="49" charset="-128"/>
                <a:ea typeface="ＭＳ ゴシック" panose="020B0609070205080204" pitchFamily="49" charset="-128"/>
              </a:rPr>
              <a:t>49</a:t>
            </a:r>
            <a:r>
              <a:rPr lang="zh-TW" altLang="en-US" sz="1000" b="1" dirty="0">
                <a:latin typeface="ＭＳ ゴシック" panose="020B0609070205080204" pitchFamily="49" charset="-128"/>
                <a:ea typeface="ＭＳ ゴシック" panose="020B0609070205080204" pitchFamily="49" charset="-128"/>
              </a:rPr>
              <a:t>歳以下</a:t>
            </a:r>
            <a:endParaRPr lang="en-US" altLang="zh-TW" sz="1000" b="1" dirty="0">
              <a:latin typeface="ＭＳ ゴシック" panose="020B0609070205080204" pitchFamily="49" charset="-128"/>
              <a:ea typeface="ＭＳ ゴシック" panose="020B0609070205080204" pitchFamily="49" charset="-128"/>
            </a:endParaRPr>
          </a:p>
          <a:p>
            <a:r>
              <a:rPr lang="ja-JP" altLang="en-US" sz="1000" b="1" dirty="0">
                <a:latin typeface="ＭＳ ゴシック" panose="020B0609070205080204" pitchFamily="49" charset="-128"/>
                <a:ea typeface="ＭＳ ゴシック" panose="020B0609070205080204" pitchFamily="49" charset="-128"/>
              </a:rPr>
              <a:t>　　　　　　　　</a:t>
            </a:r>
            <a:r>
              <a:rPr lang="en-US" altLang="ja-JP" sz="1000" dirty="0">
                <a:solidFill>
                  <a:srgbClr val="FF0000"/>
                </a:solidFill>
                <a:latin typeface="ＭＳ ゴシック" panose="020B0609070205080204" pitchFamily="49" charset="-128"/>
                <a:ea typeface="ＭＳ ゴシック" panose="020B0609070205080204" pitchFamily="49" charset="-128"/>
              </a:rPr>
              <a:t>※</a:t>
            </a:r>
            <a:r>
              <a:rPr lang="ja-JP" altLang="en-US" sz="1000" dirty="0">
                <a:solidFill>
                  <a:srgbClr val="FF0000"/>
                </a:solidFill>
                <a:latin typeface="ＭＳ ゴシック" panose="020B0609070205080204" pitchFamily="49" charset="-128"/>
                <a:ea typeface="ＭＳ ゴシック" panose="020B0609070205080204" pitchFamily="49" charset="-128"/>
              </a:rPr>
              <a:t>新規学卒者も対象とする</a:t>
            </a:r>
            <a:endParaRPr lang="en-US" altLang="zh-TW" sz="1000" dirty="0">
              <a:solidFill>
                <a:srgbClr val="FF0000"/>
              </a:solidFill>
              <a:latin typeface="ＭＳ ゴシック" panose="020B0609070205080204" pitchFamily="49" charset="-128"/>
              <a:ea typeface="ＭＳ ゴシック" panose="020B0609070205080204" pitchFamily="49" charset="-128"/>
            </a:endParaRPr>
          </a:p>
          <a:p>
            <a:r>
              <a:rPr lang="ja-JP" altLang="en-US" sz="1000" dirty="0">
                <a:solidFill>
                  <a:srgbClr val="FF0000"/>
                </a:solidFill>
                <a:latin typeface="ＭＳ ゴシック" panose="020B0609070205080204" pitchFamily="49" charset="-128"/>
                <a:ea typeface="ＭＳ ゴシック" panose="020B0609070205080204" pitchFamily="49" charset="-128"/>
              </a:rPr>
              <a:t>　　　　　　　　</a:t>
            </a:r>
            <a:r>
              <a:rPr lang="en-US" altLang="ja-JP" sz="1000" dirty="0">
                <a:solidFill>
                  <a:srgbClr val="FF0000"/>
                </a:solidFill>
                <a:latin typeface="ＭＳ ゴシック" panose="020B0609070205080204" pitchFamily="49" charset="-128"/>
                <a:ea typeface="ＭＳ ゴシック" panose="020B0609070205080204" pitchFamily="49" charset="-128"/>
              </a:rPr>
              <a:t>※U</a:t>
            </a:r>
            <a:r>
              <a:rPr lang="ja-JP" altLang="en-US" sz="1000" dirty="0">
                <a:solidFill>
                  <a:srgbClr val="FF0000"/>
                </a:solidFill>
                <a:latin typeface="ＭＳ ゴシック" panose="020B0609070205080204" pitchFamily="49" charset="-128"/>
                <a:ea typeface="ＭＳ ゴシック" panose="020B0609070205080204" pitchFamily="49" charset="-128"/>
              </a:rPr>
              <a:t>ターン就農者に限らない</a:t>
            </a:r>
            <a:endParaRPr lang="en-US" altLang="zh-TW" sz="1000" b="1" dirty="0">
              <a:latin typeface="ＭＳ ゴシック" panose="020B0609070205080204" pitchFamily="49" charset="-128"/>
              <a:ea typeface="ＭＳ ゴシック" panose="020B0609070205080204" pitchFamily="49" charset="-128"/>
            </a:endParaRPr>
          </a:p>
          <a:p>
            <a:r>
              <a:rPr lang="ja-JP" altLang="en-US" sz="1000" dirty="0">
                <a:latin typeface="ＭＳ ゴシック" panose="020B0609070205080204" pitchFamily="49" charset="-128"/>
                <a:ea typeface="ＭＳ ゴシック" panose="020B0609070205080204" pitchFamily="49" charset="-128"/>
              </a:rPr>
              <a:t>○交付額：</a:t>
            </a:r>
            <a:r>
              <a:rPr lang="en-US" altLang="ja-JP" sz="1000" b="1" dirty="0">
                <a:latin typeface="ＭＳ ゴシック" panose="020B0609070205080204" pitchFamily="49" charset="-128"/>
                <a:ea typeface="ＭＳ ゴシック" panose="020B0609070205080204" pitchFamily="49" charset="-128"/>
              </a:rPr>
              <a:t>10</a:t>
            </a:r>
            <a:r>
              <a:rPr lang="ja-JP" altLang="en-US" sz="1000" b="1" dirty="0">
                <a:latin typeface="ＭＳ ゴシック" panose="020B0609070205080204" pitchFamily="49" charset="-128"/>
                <a:ea typeface="ＭＳ ゴシック" panose="020B0609070205080204" pitchFamily="49" charset="-128"/>
              </a:rPr>
              <a:t>万円</a:t>
            </a:r>
            <a:r>
              <a:rPr lang="en-US" altLang="ja-JP" sz="1000" b="1" dirty="0">
                <a:latin typeface="ＭＳ ゴシック" panose="020B0609070205080204" pitchFamily="49" charset="-128"/>
                <a:ea typeface="ＭＳ ゴシック" panose="020B0609070205080204" pitchFamily="49" charset="-128"/>
              </a:rPr>
              <a:t>/</a:t>
            </a:r>
            <a:r>
              <a:rPr lang="ja-JP" altLang="en-US" sz="1000" b="1" dirty="0">
                <a:latin typeface="ＭＳ ゴシック" panose="020B0609070205080204" pitchFamily="49" charset="-128"/>
                <a:ea typeface="ＭＳ ゴシック" panose="020B0609070205080204" pitchFamily="49" charset="-128"/>
              </a:rPr>
              <a:t>月</a:t>
            </a:r>
            <a:endParaRPr lang="en-US" altLang="ja-JP" sz="1000" b="1" dirty="0">
              <a:latin typeface="ＭＳ ゴシック" panose="020B0609070205080204" pitchFamily="49" charset="-128"/>
              <a:ea typeface="ＭＳ ゴシック" panose="020B0609070205080204" pitchFamily="49" charset="-128"/>
            </a:endParaRPr>
          </a:p>
          <a:p>
            <a:r>
              <a:rPr lang="ja-JP" altLang="en-US" sz="1000" dirty="0">
                <a:latin typeface="ＭＳ ゴシック" panose="020B0609070205080204" pitchFamily="49" charset="-128"/>
                <a:ea typeface="ＭＳ ゴシック" panose="020B0609070205080204" pitchFamily="49" charset="-128"/>
              </a:rPr>
              <a:t>　　      </a:t>
            </a:r>
            <a:r>
              <a:rPr lang="en-US" altLang="ja-JP" sz="1000" dirty="0">
                <a:latin typeface="ＭＳ ゴシック" panose="020B0609070205080204" pitchFamily="49" charset="-128"/>
                <a:ea typeface="ＭＳ ゴシック" panose="020B0609070205080204" pitchFamily="49" charset="-128"/>
              </a:rPr>
              <a:t>※</a:t>
            </a:r>
            <a:r>
              <a:rPr lang="ja-JP" altLang="en-US" sz="900" dirty="0">
                <a:latin typeface="ＭＳ ゴシック" panose="020B0609070205080204" pitchFamily="49" charset="-128"/>
                <a:ea typeface="ＭＳ ゴシック" panose="020B0609070205080204" pitchFamily="49" charset="-128"/>
              </a:rPr>
              <a:t>農業担い手育成センターへ通うことが困難な場合は、芸西村と協議のうえ、  </a:t>
            </a:r>
            <a:endParaRPr lang="en-US" altLang="ja-JP" sz="900" dirty="0">
              <a:latin typeface="ＭＳ ゴシック" panose="020B0609070205080204" pitchFamily="49" charset="-128"/>
              <a:ea typeface="ＭＳ ゴシック" panose="020B0609070205080204" pitchFamily="49" charset="-128"/>
            </a:endParaRPr>
          </a:p>
          <a:p>
            <a:r>
              <a:rPr lang="en-US" altLang="ja-JP" sz="900" dirty="0">
                <a:latin typeface="ＭＳ ゴシック" panose="020B0609070205080204" pitchFamily="49" charset="-128"/>
                <a:ea typeface="ＭＳ ゴシック" panose="020B0609070205080204" pitchFamily="49" charset="-128"/>
              </a:rPr>
              <a:t>             </a:t>
            </a:r>
            <a:r>
              <a:rPr lang="ja-JP" altLang="en-US" sz="900" dirty="0">
                <a:latin typeface="ＭＳ ゴシック" panose="020B0609070205080204" pitchFamily="49" charset="-128"/>
                <a:ea typeface="ＭＳ ゴシック" panose="020B0609070205080204" pitchFamily="49" charset="-128"/>
              </a:rPr>
              <a:t>地域の研修機関での研修を可能とする。</a:t>
            </a:r>
            <a:endParaRPr lang="en-US" altLang="ja-JP" sz="900" dirty="0">
              <a:latin typeface="ＭＳ ゴシック" panose="020B0609070205080204" pitchFamily="49" charset="-128"/>
              <a:ea typeface="ＭＳ ゴシック" panose="020B0609070205080204" pitchFamily="49" charset="-128"/>
            </a:endParaRPr>
          </a:p>
          <a:p>
            <a:r>
              <a:rPr lang="ja-JP" altLang="en-US" sz="900" dirty="0">
                <a:latin typeface="ＭＳ ゴシック" panose="020B0609070205080204" pitchFamily="49" charset="-128"/>
                <a:ea typeface="ＭＳ ゴシック" panose="020B0609070205080204" pitchFamily="49" charset="-128"/>
              </a:rPr>
              <a:t>　　　　        研修資金</a:t>
            </a:r>
            <a:r>
              <a:rPr lang="en-US" altLang="ja-JP" sz="900" dirty="0">
                <a:latin typeface="ＭＳ ゴシック" panose="020B0609070205080204" pitchFamily="49" charset="-128"/>
                <a:ea typeface="ＭＳ ゴシック" panose="020B0609070205080204" pitchFamily="49" charset="-128"/>
              </a:rPr>
              <a:t>:</a:t>
            </a:r>
            <a:r>
              <a:rPr lang="en-US" altLang="ja-JP" sz="900" b="1" dirty="0">
                <a:latin typeface="ＭＳ ゴシック" panose="020B0609070205080204" pitchFamily="49" charset="-128"/>
                <a:ea typeface="ＭＳ ゴシック" panose="020B0609070205080204" pitchFamily="49" charset="-128"/>
              </a:rPr>
              <a:t>7.5</a:t>
            </a:r>
            <a:r>
              <a:rPr lang="ja-JP" altLang="en-US" sz="900" b="1" dirty="0">
                <a:latin typeface="ＭＳ ゴシック" panose="020B0609070205080204" pitchFamily="49" charset="-128"/>
                <a:ea typeface="ＭＳ ゴシック" panose="020B0609070205080204" pitchFamily="49" charset="-128"/>
              </a:rPr>
              <a:t>万円</a:t>
            </a:r>
            <a:r>
              <a:rPr lang="en-US" altLang="ja-JP" sz="900" b="1" dirty="0">
                <a:latin typeface="ＭＳ ゴシック" panose="020B0609070205080204" pitchFamily="49" charset="-128"/>
                <a:ea typeface="ＭＳ ゴシック" panose="020B0609070205080204" pitchFamily="49" charset="-128"/>
              </a:rPr>
              <a:t>/</a:t>
            </a:r>
            <a:r>
              <a:rPr lang="ja-JP" altLang="en-US" sz="900" b="1" dirty="0">
                <a:latin typeface="ＭＳ ゴシック" panose="020B0609070205080204" pitchFamily="49" charset="-128"/>
                <a:ea typeface="ＭＳ ゴシック" panose="020B0609070205080204" pitchFamily="49" charset="-128"/>
              </a:rPr>
              <a:t>月</a:t>
            </a:r>
            <a:endParaRPr lang="en-US" altLang="ja-JP" sz="900" dirty="0">
              <a:latin typeface="ＭＳ ゴシック" panose="020B0609070205080204" pitchFamily="49" charset="-128"/>
              <a:ea typeface="ＭＳ ゴシック" panose="020B0609070205080204" pitchFamily="49" charset="-128"/>
            </a:endParaRPr>
          </a:p>
          <a:p>
            <a:r>
              <a:rPr lang="ja-JP" altLang="en-US" sz="900" dirty="0">
                <a:latin typeface="ＭＳ ゴシック" panose="020B0609070205080204" pitchFamily="49" charset="-128"/>
                <a:ea typeface="ＭＳ ゴシック" panose="020B0609070205080204" pitchFamily="49" charset="-128"/>
              </a:rPr>
              <a:t>　　　　        地域の研修機関への謝金</a:t>
            </a:r>
            <a:r>
              <a:rPr lang="en-US" altLang="ja-JP" sz="900" dirty="0">
                <a:latin typeface="ＭＳ ゴシック" panose="020B0609070205080204" pitchFamily="49" charset="-128"/>
                <a:ea typeface="ＭＳ ゴシック" panose="020B0609070205080204" pitchFamily="49" charset="-128"/>
              </a:rPr>
              <a:t>:</a:t>
            </a:r>
            <a:r>
              <a:rPr lang="ja-JP" altLang="en-US" sz="900" b="1" dirty="0">
                <a:latin typeface="ＭＳ ゴシック" panose="020B0609070205080204" pitchFamily="49" charset="-128"/>
                <a:ea typeface="ＭＳ ゴシック" panose="020B0609070205080204" pitchFamily="49" charset="-128"/>
              </a:rPr>
              <a:t>５万円</a:t>
            </a:r>
            <a:r>
              <a:rPr lang="en-US" altLang="ja-JP" sz="900" b="1" dirty="0">
                <a:latin typeface="ＭＳ ゴシック" panose="020B0609070205080204" pitchFamily="49" charset="-128"/>
                <a:ea typeface="ＭＳ ゴシック" panose="020B0609070205080204" pitchFamily="49" charset="-128"/>
              </a:rPr>
              <a:t>/</a:t>
            </a:r>
            <a:r>
              <a:rPr lang="ja-JP" altLang="en-US" sz="900" b="1" dirty="0">
                <a:latin typeface="ＭＳ ゴシック" panose="020B0609070205080204" pitchFamily="49" charset="-128"/>
                <a:ea typeface="ＭＳ ゴシック" panose="020B0609070205080204" pitchFamily="49" charset="-128"/>
              </a:rPr>
              <a:t>月</a:t>
            </a:r>
            <a:r>
              <a:rPr lang="ja-JP" altLang="en-US" sz="900" dirty="0">
                <a:latin typeface="ＭＳ ゴシック" panose="020B0609070205080204" pitchFamily="49" charset="-128"/>
                <a:ea typeface="ＭＳ ゴシック" panose="020B0609070205080204" pitchFamily="49" charset="-128"/>
              </a:rPr>
              <a:t>（定額）</a:t>
            </a:r>
            <a:endParaRPr lang="en-US" altLang="ja-JP" sz="900" dirty="0">
              <a:latin typeface="ＭＳ ゴシック" panose="020B0609070205080204" pitchFamily="49" charset="-128"/>
              <a:ea typeface="ＭＳ ゴシック" panose="020B0609070205080204" pitchFamily="49" charset="-128"/>
            </a:endParaRPr>
          </a:p>
          <a:p>
            <a:r>
              <a:rPr lang="ja-JP" altLang="en-US" sz="1000" dirty="0">
                <a:latin typeface="ＭＳ ゴシック" panose="020B0609070205080204" pitchFamily="49" charset="-128"/>
                <a:ea typeface="ＭＳ ゴシック" panose="020B0609070205080204" pitchFamily="49" charset="-128"/>
              </a:rPr>
              <a:t>○交付期間：農業担い手育成センター等での</a:t>
            </a:r>
            <a:r>
              <a:rPr lang="ja-JP" altLang="en-US" sz="1000" b="1" dirty="0">
                <a:latin typeface="ＭＳ ゴシック" panose="020B0609070205080204" pitchFamily="49" charset="-128"/>
                <a:ea typeface="ＭＳ ゴシック" panose="020B0609070205080204" pitchFamily="49" charset="-128"/>
              </a:rPr>
              <a:t>研修期間のみ交付（最低３ヶ月、  </a:t>
            </a:r>
            <a:endParaRPr lang="en-US" altLang="ja-JP" sz="1000" b="1" dirty="0">
              <a:latin typeface="ＭＳ ゴシック" panose="020B0609070205080204" pitchFamily="49" charset="-128"/>
              <a:ea typeface="ＭＳ ゴシック" panose="020B0609070205080204" pitchFamily="49" charset="-128"/>
            </a:endParaRPr>
          </a:p>
          <a:p>
            <a:r>
              <a:rPr lang="en-US" altLang="ja-JP" sz="1000" b="1" dirty="0">
                <a:latin typeface="ＭＳ ゴシック" panose="020B0609070205080204" pitchFamily="49" charset="-128"/>
                <a:ea typeface="ＭＳ ゴシック" panose="020B0609070205080204" pitchFamily="49" charset="-128"/>
              </a:rPr>
              <a:t>            </a:t>
            </a:r>
            <a:r>
              <a:rPr lang="ja-JP" altLang="en-US" sz="1000" b="1" dirty="0">
                <a:latin typeface="ＭＳ ゴシック" panose="020B0609070205080204" pitchFamily="49" charset="-128"/>
                <a:ea typeface="ＭＳ ゴシック" panose="020B0609070205080204" pitchFamily="49" charset="-128"/>
              </a:rPr>
              <a:t>最長１年</a:t>
            </a:r>
            <a:r>
              <a:rPr lang="ja-JP" altLang="en-US" sz="1000" dirty="0">
                <a:latin typeface="ＭＳ ゴシック" panose="020B0609070205080204" pitchFamily="49" charset="-128"/>
                <a:ea typeface="ＭＳ ゴシック" panose="020B0609070205080204" pitchFamily="49" charset="-128"/>
              </a:rPr>
              <a:t>）</a:t>
            </a:r>
            <a:endParaRPr lang="en-US" altLang="ja-JP" sz="1000" b="1" dirty="0">
              <a:latin typeface="ＭＳ ゴシック" panose="020B0609070205080204" pitchFamily="49" charset="-128"/>
              <a:ea typeface="ＭＳ ゴシック" panose="020B0609070205080204" pitchFamily="49" charset="-128"/>
            </a:endParaRPr>
          </a:p>
          <a:p>
            <a:r>
              <a:rPr lang="ja-JP" altLang="en-US" sz="1000" dirty="0">
                <a:latin typeface="ＭＳ ゴシック" panose="020B0609070205080204" pitchFamily="49" charset="-128"/>
                <a:ea typeface="ＭＳ ゴシック" panose="020B0609070205080204" pitchFamily="49" charset="-128"/>
              </a:rPr>
              <a:t>○交付先  ：</a:t>
            </a:r>
            <a:r>
              <a:rPr lang="ja-JP" altLang="en-US" sz="1000" b="1" dirty="0">
                <a:latin typeface="ＭＳ ゴシック" panose="020B0609070205080204" pitchFamily="49" charset="-128"/>
                <a:ea typeface="ＭＳ ゴシック" panose="020B0609070205080204" pitchFamily="49" charset="-128"/>
              </a:rPr>
              <a:t>研修生</a:t>
            </a:r>
            <a:endParaRPr lang="en-US" altLang="ja-JP" sz="1000" b="1" dirty="0">
              <a:latin typeface="ＭＳ ゴシック" panose="020B0609070205080204" pitchFamily="49" charset="-128"/>
              <a:ea typeface="ＭＳ ゴシック" panose="020B0609070205080204" pitchFamily="49" charset="-128"/>
            </a:endParaRPr>
          </a:p>
          <a:p>
            <a:endParaRPr lang="en-US" altLang="ja-JP" sz="1000" dirty="0">
              <a:latin typeface="ＭＳ ゴシック" panose="020B0609070205080204" pitchFamily="49" charset="-128"/>
              <a:ea typeface="ＭＳ ゴシック" panose="020B0609070205080204" pitchFamily="49" charset="-128"/>
            </a:endParaRPr>
          </a:p>
          <a:p>
            <a:endParaRPr lang="ja-JP" altLang="en-US" sz="1000" dirty="0">
              <a:latin typeface="ＭＳ ゴシック" panose="020B0609070205080204" pitchFamily="49" charset="-128"/>
              <a:ea typeface="ＭＳ ゴシック" panose="020B0609070205080204" pitchFamily="49" charset="-128"/>
            </a:endParaRPr>
          </a:p>
        </p:txBody>
      </p:sp>
      <p:sp>
        <p:nvSpPr>
          <p:cNvPr id="11" name="タイトル 3"/>
          <p:cNvSpPr txBox="1">
            <a:spLocks/>
          </p:cNvSpPr>
          <p:nvPr/>
        </p:nvSpPr>
        <p:spPr>
          <a:xfrm>
            <a:off x="216508" y="4010856"/>
            <a:ext cx="4559407" cy="1345250"/>
          </a:xfrm>
          <a:prstGeom prst="rect">
            <a:avLst/>
          </a:prstGeom>
          <a:solidFill>
            <a:srgbClr val="D5FFAB"/>
          </a:solidFill>
        </p:spPr>
        <p:txBody>
          <a:bodyPr vert="horz" lIns="74295" tIns="37148" rIns="74295" bIns="37148" rtlCol="0" anchor="t">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nSpc>
                <a:spcPts val="1200"/>
              </a:lnSpc>
            </a:pPr>
            <a:r>
              <a:rPr lang="ja-JP" altLang="en-US" sz="900" dirty="0">
                <a:latin typeface="ＭＳ ゴシック" panose="020B0609070205080204" pitchFamily="49" charset="-128"/>
                <a:ea typeface="ＭＳ ゴシック" panose="020B0609070205080204" pitchFamily="49" charset="-128"/>
              </a:rPr>
              <a:t>＜主な交付要件＞</a:t>
            </a:r>
            <a:endParaRPr lang="en-US" altLang="ja-JP" sz="900" dirty="0">
              <a:latin typeface="ＭＳ ゴシック" panose="020B0609070205080204" pitchFamily="49" charset="-128"/>
              <a:ea typeface="ＭＳ ゴシック" panose="020B0609070205080204" pitchFamily="49" charset="-128"/>
            </a:endParaRPr>
          </a:p>
          <a:p>
            <a:pPr>
              <a:lnSpc>
                <a:spcPts val="1200"/>
              </a:lnSpc>
            </a:pPr>
            <a:r>
              <a:rPr lang="ja-JP" altLang="en-US" sz="900" dirty="0">
                <a:latin typeface="ＭＳ ゴシック" panose="020B0609070205080204" pitchFamily="49" charset="-128"/>
                <a:ea typeface="ＭＳ ゴシック" panose="020B0609070205080204" pitchFamily="49" charset="-128"/>
              </a:rPr>
              <a:t>１　</a:t>
            </a:r>
            <a:r>
              <a:rPr lang="ja-JP" altLang="en-US" sz="900" u="sng" dirty="0">
                <a:latin typeface="ＭＳ ゴシック" panose="020B0609070205080204" pitchFamily="49" charset="-128"/>
                <a:ea typeface="ＭＳ ゴシック" panose="020B0609070205080204" pitchFamily="49" charset="-128"/>
              </a:rPr>
              <a:t>将来の農業後継者として強い意欲を有している</a:t>
            </a:r>
            <a:r>
              <a:rPr lang="ja-JP" altLang="en-US" sz="900" dirty="0">
                <a:latin typeface="ＭＳ ゴシック" panose="020B0609070205080204" pitchFamily="49" charset="-128"/>
                <a:ea typeface="ＭＳ ゴシック" panose="020B0609070205080204" pitchFamily="49" charset="-128"/>
              </a:rPr>
              <a:t>こと。</a:t>
            </a:r>
            <a:endParaRPr lang="en-US" altLang="ja-JP" sz="900" dirty="0">
              <a:latin typeface="ＭＳ ゴシック" panose="020B0609070205080204" pitchFamily="49" charset="-128"/>
              <a:ea typeface="ＭＳ ゴシック" panose="020B0609070205080204" pitchFamily="49" charset="-128"/>
            </a:endParaRPr>
          </a:p>
          <a:p>
            <a:pPr>
              <a:lnSpc>
                <a:spcPts val="1200"/>
              </a:lnSpc>
            </a:pPr>
            <a:r>
              <a:rPr lang="ja-JP" altLang="en-US" sz="900" dirty="0">
                <a:latin typeface="ＭＳ ゴシック" panose="020B0609070205080204" pitchFamily="49" charset="-128"/>
                <a:ea typeface="ＭＳ ゴシック" panose="020B0609070205080204" pitchFamily="49" charset="-128"/>
              </a:rPr>
              <a:t>２　農業担い手育成センター等において</a:t>
            </a:r>
            <a:r>
              <a:rPr lang="ja-JP" altLang="en-US" sz="900" u="sng" dirty="0">
                <a:latin typeface="ＭＳ ゴシック" panose="020B0609070205080204" pitchFamily="49" charset="-128"/>
                <a:ea typeface="ＭＳ ゴシック" panose="020B0609070205080204" pitchFamily="49" charset="-128"/>
              </a:rPr>
              <a:t>３ヶ月以上研修し、修了証書の交付を受ける </a:t>
            </a:r>
            <a:endParaRPr lang="en-US" altLang="ja-JP" sz="900" u="sng" dirty="0">
              <a:latin typeface="ＭＳ ゴシック" panose="020B0609070205080204" pitchFamily="49" charset="-128"/>
              <a:ea typeface="ＭＳ ゴシック" panose="020B0609070205080204" pitchFamily="49" charset="-128"/>
            </a:endParaRPr>
          </a:p>
          <a:p>
            <a:pPr>
              <a:lnSpc>
                <a:spcPts val="1200"/>
              </a:lnSpc>
            </a:pPr>
            <a:r>
              <a:rPr lang="ja-JP" altLang="en-US" sz="900" dirty="0">
                <a:latin typeface="ＭＳ ゴシック" panose="020B0609070205080204" pitchFamily="49" charset="-128"/>
                <a:ea typeface="ＭＳ ゴシック" panose="020B0609070205080204" pitchFamily="49" charset="-128"/>
              </a:rPr>
              <a:t>    </a:t>
            </a:r>
            <a:r>
              <a:rPr lang="ja-JP" altLang="en-US" sz="900" u="sng" dirty="0">
                <a:latin typeface="ＭＳ ゴシック" panose="020B0609070205080204" pitchFamily="49" charset="-128"/>
                <a:ea typeface="ＭＳ ゴシック" panose="020B0609070205080204" pitchFamily="49" charset="-128"/>
              </a:rPr>
              <a:t>こと</a:t>
            </a:r>
            <a:r>
              <a:rPr lang="ja-JP" altLang="en-US" sz="900" dirty="0">
                <a:latin typeface="ＭＳ ゴシック" panose="020B0609070205080204" pitchFamily="49" charset="-128"/>
                <a:ea typeface="ＭＳ ゴシック" panose="020B0609070205080204" pitchFamily="49" charset="-128"/>
              </a:rPr>
              <a:t>。（原則１ヶ月間の研修時間は、概ね</a:t>
            </a:r>
            <a:r>
              <a:rPr lang="en-US" altLang="ja-JP" sz="900" dirty="0">
                <a:latin typeface="ＭＳ ゴシック" panose="020B0609070205080204" pitchFamily="49" charset="-128"/>
                <a:ea typeface="ＭＳ ゴシック" panose="020B0609070205080204" pitchFamily="49" charset="-128"/>
              </a:rPr>
              <a:t>100</a:t>
            </a:r>
            <a:r>
              <a:rPr lang="ja-JP" altLang="en-US" sz="900" dirty="0">
                <a:latin typeface="ＭＳ ゴシック" panose="020B0609070205080204" pitchFamily="49" charset="-128"/>
                <a:ea typeface="ＭＳ ゴシック" panose="020B0609070205080204" pitchFamily="49" charset="-128"/>
              </a:rPr>
              <a:t>時間以上、１日の研修時間は８時間 </a:t>
            </a:r>
            <a:endParaRPr lang="en-US" altLang="ja-JP" sz="900" dirty="0">
              <a:latin typeface="ＭＳ ゴシック" panose="020B0609070205080204" pitchFamily="49" charset="-128"/>
              <a:ea typeface="ＭＳ ゴシック" panose="020B0609070205080204" pitchFamily="49" charset="-128"/>
            </a:endParaRPr>
          </a:p>
          <a:p>
            <a:pPr>
              <a:lnSpc>
                <a:spcPts val="1200"/>
              </a:lnSpc>
            </a:pPr>
            <a:r>
              <a:rPr lang="en-US" altLang="ja-JP" sz="900" dirty="0">
                <a:latin typeface="ＭＳ ゴシック" panose="020B0609070205080204" pitchFamily="49" charset="-128"/>
                <a:ea typeface="ＭＳ ゴシック" panose="020B0609070205080204" pitchFamily="49" charset="-128"/>
              </a:rPr>
              <a:t>    </a:t>
            </a:r>
            <a:r>
              <a:rPr lang="ja-JP" altLang="en-US" sz="900" dirty="0">
                <a:latin typeface="ＭＳ ゴシック" panose="020B0609070205080204" pitchFamily="49" charset="-128"/>
                <a:ea typeface="ＭＳ ゴシック" panose="020B0609070205080204" pitchFamily="49" charset="-128"/>
              </a:rPr>
              <a:t>以内とする。また、農閑期の１ヶ月間の研修時間は、概ね</a:t>
            </a:r>
            <a:r>
              <a:rPr lang="en-US" altLang="ja-JP" sz="900" dirty="0">
                <a:latin typeface="ＭＳ ゴシック" panose="020B0609070205080204" pitchFamily="49" charset="-128"/>
                <a:ea typeface="ＭＳ ゴシック" panose="020B0609070205080204" pitchFamily="49" charset="-128"/>
              </a:rPr>
              <a:t>80</a:t>
            </a:r>
            <a:r>
              <a:rPr lang="ja-JP" altLang="en-US" sz="900" dirty="0">
                <a:latin typeface="ＭＳ ゴシック" panose="020B0609070205080204" pitchFamily="49" charset="-128"/>
                <a:ea typeface="ＭＳ ゴシック" panose="020B0609070205080204" pitchFamily="49" charset="-128"/>
              </a:rPr>
              <a:t>時間以上とする。）</a:t>
            </a:r>
          </a:p>
          <a:p>
            <a:pPr>
              <a:lnSpc>
                <a:spcPts val="1200"/>
              </a:lnSpc>
            </a:pPr>
            <a:r>
              <a:rPr lang="ja-JP" altLang="en-US" sz="900" dirty="0">
                <a:latin typeface="ＭＳ ゴシック" panose="020B0609070205080204" pitchFamily="49" charset="-128"/>
                <a:ea typeface="ＭＳ ゴシック" panose="020B0609070205080204" pitchFamily="49" charset="-128"/>
              </a:rPr>
              <a:t>３　親元就農している者は、申請時点で</a:t>
            </a:r>
            <a:r>
              <a:rPr lang="ja-JP" altLang="en-US" sz="900" u="sng" dirty="0">
                <a:latin typeface="ＭＳ ゴシック" panose="020B0609070205080204" pitchFamily="49" charset="-128"/>
                <a:ea typeface="ＭＳ ゴシック" panose="020B0609070205080204" pitchFamily="49" charset="-128"/>
              </a:rPr>
              <a:t>親元就農してから２年以内の者であること</a:t>
            </a:r>
            <a:r>
              <a:rPr lang="ja-JP" altLang="en-US" sz="900" dirty="0">
                <a:latin typeface="ＭＳ ゴシック" panose="020B0609070205080204" pitchFamily="49" charset="-128"/>
                <a:ea typeface="ＭＳ ゴシック" panose="020B0609070205080204" pitchFamily="49" charset="-128"/>
              </a:rPr>
              <a:t>。</a:t>
            </a:r>
            <a:endParaRPr lang="en-US" altLang="ja-JP" sz="900" dirty="0">
              <a:latin typeface="ＭＳ ゴシック" panose="020B0609070205080204" pitchFamily="49" charset="-128"/>
              <a:ea typeface="ＭＳ ゴシック" panose="020B0609070205080204" pitchFamily="49" charset="-128"/>
            </a:endParaRPr>
          </a:p>
          <a:p>
            <a:pPr>
              <a:lnSpc>
                <a:spcPts val="1200"/>
              </a:lnSpc>
            </a:pPr>
            <a:r>
              <a:rPr lang="ja-JP" altLang="en-US" sz="900" dirty="0">
                <a:latin typeface="ＭＳ ゴシック" panose="020B0609070205080204" pitchFamily="49" charset="-128"/>
                <a:ea typeface="ＭＳ ゴシック" panose="020B0609070205080204" pitchFamily="49" charset="-128"/>
              </a:rPr>
              <a:t>４　原則、</a:t>
            </a:r>
            <a:r>
              <a:rPr lang="ja-JP" altLang="en-US" sz="900" u="sng" dirty="0">
                <a:latin typeface="ＭＳ ゴシック" panose="020B0609070205080204" pitchFamily="49" charset="-128"/>
                <a:ea typeface="ＭＳ ゴシック" panose="020B0609070205080204" pitchFamily="49" charset="-128"/>
              </a:rPr>
              <a:t>これまで高知県内で農業経営を開始又は雇用就農していないこと。</a:t>
            </a:r>
            <a:endParaRPr lang="en-US" altLang="ja-JP" sz="900" dirty="0">
              <a:latin typeface="ＭＳ ゴシック" panose="020B0609070205080204" pitchFamily="49" charset="-128"/>
              <a:ea typeface="ＭＳ ゴシック" panose="020B0609070205080204" pitchFamily="49" charset="-128"/>
            </a:endParaRPr>
          </a:p>
          <a:p>
            <a:pPr>
              <a:lnSpc>
                <a:spcPts val="1200"/>
              </a:lnSpc>
            </a:pPr>
            <a:endParaRPr lang="ja-JP" altLang="en-US" sz="900" dirty="0">
              <a:latin typeface="ＭＳ ゴシック" panose="020B0609070205080204" pitchFamily="49" charset="-128"/>
              <a:ea typeface="ＭＳ ゴシック" panose="020B0609070205080204" pitchFamily="49" charset="-128"/>
            </a:endParaRPr>
          </a:p>
        </p:txBody>
      </p:sp>
      <p:sp>
        <p:nvSpPr>
          <p:cNvPr id="15" name="タイトル 3"/>
          <p:cNvSpPr txBox="1">
            <a:spLocks/>
          </p:cNvSpPr>
          <p:nvPr/>
        </p:nvSpPr>
        <p:spPr>
          <a:xfrm>
            <a:off x="5211273" y="1641119"/>
            <a:ext cx="4745751" cy="1361207"/>
          </a:xfrm>
          <a:prstGeom prst="rect">
            <a:avLst/>
          </a:prstGeom>
        </p:spPr>
        <p:txBody>
          <a:bodyPr vert="horz" lIns="74295" tIns="37148" rIns="74295" bIns="37148" rtlCol="0" anchor="t">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1000" b="1" dirty="0">
                <a:latin typeface="ＭＳ ゴシック" panose="020B0609070205080204" pitchFamily="49" charset="-128"/>
                <a:ea typeface="ＭＳ ゴシック" panose="020B0609070205080204" pitchFamily="49" charset="-128"/>
              </a:rPr>
              <a:t>農業後継者の就農直後の経営確立を支援するための資金を交付</a:t>
            </a:r>
            <a:endParaRPr lang="en-US" altLang="ja-JP" sz="1000" b="1" dirty="0">
              <a:latin typeface="ＭＳ ゴシック" panose="020B0609070205080204" pitchFamily="49" charset="-128"/>
              <a:ea typeface="ＭＳ ゴシック" panose="020B0609070205080204" pitchFamily="49" charset="-128"/>
            </a:endParaRPr>
          </a:p>
          <a:p>
            <a:endParaRPr lang="en-US" altLang="ja-JP" sz="1000" b="1" dirty="0">
              <a:latin typeface="ＭＳ ゴシック" panose="020B0609070205080204" pitchFamily="49" charset="-128"/>
              <a:ea typeface="ＭＳ ゴシック" panose="020B0609070205080204" pitchFamily="49" charset="-128"/>
            </a:endParaRPr>
          </a:p>
          <a:p>
            <a:r>
              <a:rPr lang="ja-JP" altLang="en-US" sz="1000" dirty="0">
                <a:latin typeface="ＭＳ ゴシック" panose="020B0609070205080204" pitchFamily="49" charset="-128"/>
                <a:ea typeface="ＭＳ ゴシック" panose="020B0609070205080204" pitchFamily="49" charset="-128"/>
              </a:rPr>
              <a:t>○交付対象者：３親等以内の親族の農業経営の全部又は一部を継承して</a:t>
            </a:r>
            <a:endParaRPr lang="en-US" altLang="ja-JP" sz="1000" dirty="0">
              <a:latin typeface="ＭＳ ゴシック" panose="020B0609070205080204" pitchFamily="49" charset="-128"/>
              <a:ea typeface="ＭＳ ゴシック" panose="020B0609070205080204" pitchFamily="49" charset="-128"/>
            </a:endParaRPr>
          </a:p>
          <a:p>
            <a:r>
              <a:rPr lang="ja-JP" altLang="en-US" sz="1000" dirty="0">
                <a:latin typeface="ＭＳ ゴシック" panose="020B0609070205080204" pitchFamily="49" charset="-128"/>
                <a:ea typeface="ＭＳ ゴシック" panose="020B0609070205080204" pitchFamily="49" charset="-128"/>
              </a:rPr>
              <a:t>　　　　　　　農業経営を開始する者で、かつ</a:t>
            </a:r>
            <a:r>
              <a:rPr lang="ja-JP" altLang="en-US" sz="1000" b="1" dirty="0">
                <a:latin typeface="ＭＳ ゴシック" panose="020B0609070205080204" pitchFamily="49" charset="-128"/>
                <a:ea typeface="ＭＳ ゴシック" panose="020B0609070205080204" pitchFamily="49" charset="-128"/>
              </a:rPr>
              <a:t>経営開始時の年齢が</a:t>
            </a:r>
            <a:r>
              <a:rPr lang="en-US" altLang="ja-JP" sz="1000" b="1" dirty="0">
                <a:latin typeface="ＭＳ ゴシック" panose="020B0609070205080204" pitchFamily="49" charset="-128"/>
                <a:ea typeface="ＭＳ ゴシック" panose="020B0609070205080204" pitchFamily="49" charset="-128"/>
              </a:rPr>
              <a:t>49</a:t>
            </a:r>
            <a:r>
              <a:rPr lang="ja-JP" altLang="en-US" sz="1000" b="1" dirty="0">
                <a:latin typeface="ＭＳ ゴシック" panose="020B0609070205080204" pitchFamily="49" charset="-128"/>
                <a:ea typeface="ＭＳ ゴシック" panose="020B0609070205080204" pitchFamily="49" charset="-128"/>
              </a:rPr>
              <a:t>歳以下</a:t>
            </a:r>
            <a:endParaRPr lang="en-US" altLang="zh-TW" sz="1000" b="1" dirty="0">
              <a:latin typeface="ＭＳ ゴシック" panose="020B0609070205080204" pitchFamily="49" charset="-128"/>
              <a:ea typeface="ＭＳ ゴシック" panose="020B0609070205080204" pitchFamily="49" charset="-128"/>
            </a:endParaRPr>
          </a:p>
          <a:p>
            <a:r>
              <a:rPr lang="ja-JP" altLang="en-US" sz="1000" dirty="0">
                <a:latin typeface="ＭＳ ゴシック" panose="020B0609070205080204" pitchFamily="49" charset="-128"/>
                <a:ea typeface="ＭＳ ゴシック" panose="020B0609070205080204" pitchFamily="49" charset="-128"/>
              </a:rPr>
              <a:t>○交付額：</a:t>
            </a:r>
            <a:r>
              <a:rPr lang="en-US" altLang="ja-JP" sz="1000" b="1" dirty="0">
                <a:latin typeface="ＭＳ ゴシック" panose="020B0609070205080204" pitchFamily="49" charset="-128"/>
                <a:ea typeface="ＭＳ ゴシック" panose="020B0609070205080204" pitchFamily="49" charset="-128"/>
              </a:rPr>
              <a:t>120</a:t>
            </a:r>
            <a:r>
              <a:rPr lang="ja-JP" altLang="en-US" sz="1000" b="1" dirty="0">
                <a:latin typeface="ＭＳ ゴシック" panose="020B0609070205080204" pitchFamily="49" charset="-128"/>
                <a:ea typeface="ＭＳ ゴシック" panose="020B0609070205080204" pitchFamily="49" charset="-128"/>
              </a:rPr>
              <a:t>万円</a:t>
            </a:r>
            <a:r>
              <a:rPr lang="en-US" altLang="ja-JP" sz="1000" b="1" dirty="0">
                <a:latin typeface="ＭＳ ゴシック" panose="020B0609070205080204" pitchFamily="49" charset="-128"/>
                <a:ea typeface="ＭＳ ゴシック" panose="020B0609070205080204" pitchFamily="49" charset="-128"/>
              </a:rPr>
              <a:t>/</a:t>
            </a:r>
            <a:r>
              <a:rPr lang="ja-JP" altLang="en-US" sz="1000" b="1" dirty="0">
                <a:latin typeface="ＭＳ ゴシック" panose="020B0609070205080204" pitchFamily="49" charset="-128"/>
                <a:ea typeface="ＭＳ ゴシック" panose="020B0609070205080204" pitchFamily="49" charset="-128"/>
              </a:rPr>
              <a:t>年（</a:t>
            </a:r>
            <a:r>
              <a:rPr lang="en-US" altLang="ja-JP" sz="1000" b="1" dirty="0">
                <a:latin typeface="ＭＳ ゴシック" panose="020B0609070205080204" pitchFamily="49" charset="-128"/>
                <a:ea typeface="ＭＳ ゴシック" panose="020B0609070205080204" pitchFamily="49" charset="-128"/>
              </a:rPr>
              <a:t>10</a:t>
            </a:r>
            <a:r>
              <a:rPr lang="ja-JP" altLang="en-US" sz="1000" b="1" dirty="0">
                <a:latin typeface="ＭＳ ゴシック" panose="020B0609070205080204" pitchFamily="49" charset="-128"/>
                <a:ea typeface="ＭＳ ゴシック" panose="020B0609070205080204" pitchFamily="49" charset="-128"/>
              </a:rPr>
              <a:t>万円</a:t>
            </a:r>
            <a:r>
              <a:rPr lang="en-US" altLang="ja-JP" sz="1000" b="1" dirty="0">
                <a:latin typeface="ＭＳ ゴシック" panose="020B0609070205080204" pitchFamily="49" charset="-128"/>
                <a:ea typeface="ＭＳ ゴシック" panose="020B0609070205080204" pitchFamily="49" charset="-128"/>
              </a:rPr>
              <a:t>/</a:t>
            </a:r>
            <a:r>
              <a:rPr lang="ja-JP" altLang="en-US" sz="1000" b="1" dirty="0">
                <a:latin typeface="ＭＳ ゴシック" panose="020B0609070205080204" pitchFamily="49" charset="-128"/>
                <a:ea typeface="ＭＳ ゴシック" panose="020B0609070205080204" pitchFamily="49" charset="-128"/>
              </a:rPr>
              <a:t>月）</a:t>
            </a:r>
            <a:r>
              <a:rPr lang="en-US" altLang="ja-JP" sz="1000" u="sng" dirty="0">
                <a:solidFill>
                  <a:srgbClr val="FF0000"/>
                </a:solidFill>
                <a:latin typeface="+mn-ea"/>
                <a:ea typeface="+mn-ea"/>
              </a:rPr>
              <a:t>※</a:t>
            </a:r>
            <a:r>
              <a:rPr lang="ja-JP" altLang="en-US" sz="1000" u="sng" dirty="0">
                <a:solidFill>
                  <a:srgbClr val="FF0000"/>
                </a:solidFill>
                <a:latin typeface="+mn-ea"/>
                <a:ea typeface="+mn-ea"/>
              </a:rPr>
              <a:t>夫婦で就農する場合</a:t>
            </a:r>
            <a:r>
              <a:rPr lang="en-US" altLang="ja-JP" sz="1100" u="sng" dirty="0">
                <a:solidFill>
                  <a:srgbClr val="FF0000"/>
                </a:solidFill>
                <a:latin typeface="+mn-ea"/>
                <a:ea typeface="+mn-ea"/>
              </a:rPr>
              <a:t>1.5</a:t>
            </a:r>
            <a:r>
              <a:rPr lang="ja-JP" altLang="en-US" sz="1100" u="sng" dirty="0">
                <a:solidFill>
                  <a:srgbClr val="FF0000"/>
                </a:solidFill>
                <a:latin typeface="+mn-ea"/>
                <a:ea typeface="+mn-ea"/>
              </a:rPr>
              <a:t>倍</a:t>
            </a:r>
            <a:endParaRPr lang="en-US" altLang="ja-JP" sz="1000" u="sng" dirty="0">
              <a:solidFill>
                <a:srgbClr val="FF0000"/>
              </a:solidFill>
              <a:latin typeface="+mn-ea"/>
              <a:ea typeface="+mn-ea"/>
            </a:endParaRPr>
          </a:p>
          <a:p>
            <a:r>
              <a:rPr lang="ja-JP" altLang="en-US" sz="1000" dirty="0">
                <a:latin typeface="ＭＳ ゴシック" panose="020B0609070205080204" pitchFamily="49" charset="-128"/>
                <a:ea typeface="ＭＳ ゴシック" panose="020B0609070205080204" pitchFamily="49" charset="-128"/>
              </a:rPr>
              <a:t>○交付期間：</a:t>
            </a:r>
            <a:r>
              <a:rPr lang="ja-JP" altLang="en-US" sz="1000" b="1" dirty="0">
                <a:latin typeface="ＭＳ ゴシック" panose="020B0609070205080204" pitchFamily="49" charset="-128"/>
                <a:ea typeface="ＭＳ ゴシック" panose="020B0609070205080204" pitchFamily="49" charset="-128"/>
              </a:rPr>
              <a:t>最長２年間（</a:t>
            </a:r>
            <a:r>
              <a:rPr lang="ja-JP" altLang="en-US" sz="1000" b="1" u="sng" dirty="0">
                <a:effectLst>
                  <a:outerShdw blurRad="38100" dist="38100" dir="2700000" algn="tl">
                    <a:srgbClr val="000000">
                      <a:alpha val="43137"/>
                    </a:srgbClr>
                  </a:outerShdw>
                </a:effectLst>
                <a:latin typeface="ＭＳ ゴシック" panose="020B0609070205080204" pitchFamily="49" charset="-128"/>
                <a:ea typeface="ＭＳ ゴシック" panose="020B0609070205080204" pitchFamily="49" charset="-128"/>
              </a:rPr>
              <a:t>経営開始後２年度目分まで</a:t>
            </a:r>
            <a:r>
              <a:rPr lang="ja-JP" altLang="en-US" sz="1000" b="1" dirty="0">
                <a:latin typeface="ＭＳ ゴシック" panose="020B0609070205080204" pitchFamily="49" charset="-128"/>
                <a:ea typeface="ＭＳ ゴシック" panose="020B0609070205080204" pitchFamily="49" charset="-128"/>
              </a:rPr>
              <a:t>）</a:t>
            </a:r>
            <a:endParaRPr lang="en-US" altLang="ja-JP" sz="1000" b="1" dirty="0">
              <a:latin typeface="ＭＳ ゴシック" panose="020B0609070205080204" pitchFamily="49" charset="-128"/>
              <a:ea typeface="ＭＳ ゴシック" panose="020B0609070205080204" pitchFamily="49" charset="-128"/>
            </a:endParaRPr>
          </a:p>
          <a:p>
            <a:r>
              <a:rPr lang="ja-JP" altLang="en-US" sz="1000" dirty="0">
                <a:latin typeface="ＭＳ ゴシック" panose="020B0609070205080204" pitchFamily="49" charset="-128"/>
                <a:ea typeface="ＭＳ ゴシック" panose="020B0609070205080204" pitchFamily="49" charset="-128"/>
              </a:rPr>
              <a:t>○交付先：</a:t>
            </a:r>
            <a:r>
              <a:rPr lang="ja-JP" altLang="en-US" sz="1000" b="1" dirty="0">
                <a:latin typeface="ＭＳ ゴシック" panose="020B0609070205080204" pitchFamily="49" charset="-128"/>
                <a:ea typeface="ＭＳ ゴシック" panose="020B0609070205080204" pitchFamily="49" charset="-128"/>
              </a:rPr>
              <a:t>就農者</a:t>
            </a:r>
            <a:endParaRPr lang="en-US" altLang="ja-JP" sz="1000" b="1" dirty="0">
              <a:latin typeface="ＭＳ ゴシック" panose="020B0609070205080204" pitchFamily="49" charset="-128"/>
              <a:ea typeface="ＭＳ ゴシック" panose="020B0609070205080204" pitchFamily="49" charset="-128"/>
            </a:endParaRPr>
          </a:p>
          <a:p>
            <a:endParaRPr lang="en-US" altLang="ja-JP" sz="1000" dirty="0">
              <a:latin typeface="ＭＳ ゴシック" panose="020B0609070205080204" pitchFamily="49" charset="-128"/>
              <a:ea typeface="ＭＳ ゴシック" panose="020B0609070205080204" pitchFamily="49" charset="-128"/>
            </a:endParaRPr>
          </a:p>
          <a:p>
            <a:endParaRPr lang="ja-JP" altLang="en-US" sz="1000" dirty="0">
              <a:latin typeface="ＭＳ ゴシック" panose="020B0609070205080204" pitchFamily="49" charset="-128"/>
              <a:ea typeface="ＭＳ ゴシック" panose="020B0609070205080204" pitchFamily="49" charset="-128"/>
            </a:endParaRPr>
          </a:p>
        </p:txBody>
      </p:sp>
      <p:sp>
        <p:nvSpPr>
          <p:cNvPr id="17" name="正方形/長方形 16"/>
          <p:cNvSpPr/>
          <p:nvPr/>
        </p:nvSpPr>
        <p:spPr>
          <a:xfrm>
            <a:off x="5184312" y="2944060"/>
            <a:ext cx="4449198" cy="2693045"/>
          </a:xfrm>
          <a:prstGeom prst="rect">
            <a:avLst/>
          </a:prstGeom>
          <a:solidFill>
            <a:srgbClr val="FFD5D5"/>
          </a:solidFill>
          <a:ln>
            <a:noFill/>
          </a:ln>
        </p:spPr>
        <p:txBody>
          <a:bodyPr wrap="square">
            <a:spAutoFit/>
          </a:bodyPr>
          <a:lstStyle/>
          <a:p>
            <a:r>
              <a:rPr lang="ja-JP" altLang="en-US" sz="900" dirty="0">
                <a:latin typeface="ＭＳ ゴシック" panose="020B0609070205080204" pitchFamily="49" charset="-128"/>
                <a:ea typeface="ＭＳ ゴシック" panose="020B0609070205080204" pitchFamily="49" charset="-128"/>
              </a:rPr>
              <a:t>＜主な交付要件＞</a:t>
            </a:r>
            <a:endParaRPr lang="en-US" altLang="ja-JP" sz="900" dirty="0">
              <a:latin typeface="ＭＳ ゴシック" panose="020B0609070205080204" pitchFamily="49" charset="-128"/>
              <a:ea typeface="ＭＳ ゴシック" panose="020B0609070205080204" pitchFamily="49" charset="-128"/>
            </a:endParaRPr>
          </a:p>
          <a:p>
            <a:pPr>
              <a:lnSpc>
                <a:spcPts val="1200"/>
              </a:lnSpc>
            </a:pPr>
            <a:r>
              <a:rPr lang="ja-JP" altLang="en-US" sz="900" dirty="0">
                <a:latin typeface="ＭＳ ゴシック" panose="020B0609070205080204" pitchFamily="49" charset="-128"/>
                <a:ea typeface="ＭＳ ゴシック" panose="020B0609070205080204" pitchFamily="49" charset="-128"/>
              </a:rPr>
              <a:t>１　３親等以内の親族の農業経営の一部又は全部を継承して経営主となった者で</a:t>
            </a:r>
            <a:endParaRPr lang="en-US" altLang="ja-JP" sz="900" dirty="0">
              <a:latin typeface="ＭＳ ゴシック" panose="020B0609070205080204" pitchFamily="49" charset="-128"/>
              <a:ea typeface="ＭＳ ゴシック" panose="020B0609070205080204" pitchFamily="49" charset="-128"/>
            </a:endParaRPr>
          </a:p>
          <a:p>
            <a:pPr>
              <a:lnSpc>
                <a:spcPts val="1200"/>
              </a:lnSpc>
            </a:pPr>
            <a:r>
              <a:rPr lang="ja-JP" altLang="en-US" sz="900" dirty="0">
                <a:latin typeface="ＭＳ ゴシック" panose="020B0609070205080204" pitchFamily="49" charset="-128"/>
                <a:ea typeface="ＭＳ ゴシック" panose="020B0609070205080204" pitchFamily="49" charset="-128"/>
              </a:rPr>
              <a:t>　　あること。</a:t>
            </a:r>
            <a:endParaRPr lang="en-US" altLang="ja-JP" sz="900" dirty="0">
              <a:latin typeface="ＭＳ ゴシック" panose="020B0609070205080204" pitchFamily="49" charset="-128"/>
              <a:ea typeface="ＭＳ ゴシック" panose="020B0609070205080204" pitchFamily="49" charset="-128"/>
            </a:endParaRPr>
          </a:p>
          <a:p>
            <a:pPr>
              <a:lnSpc>
                <a:spcPts val="1200"/>
              </a:lnSpc>
            </a:pPr>
            <a:r>
              <a:rPr lang="ja-JP" altLang="en-US" sz="900" dirty="0">
                <a:latin typeface="ＭＳ ゴシック" panose="020B0609070205080204" pitchFamily="49" charset="-128"/>
                <a:ea typeface="ＭＳ ゴシック" panose="020B0609070205080204" pitchFamily="49" charset="-128"/>
              </a:rPr>
              <a:t>２　</a:t>
            </a:r>
            <a:r>
              <a:rPr lang="ja-JP" altLang="en-US" sz="900" u="sng" dirty="0">
                <a:latin typeface="ＭＳ ゴシック" panose="020B0609070205080204" pitchFamily="49" charset="-128"/>
                <a:ea typeface="ＭＳ ゴシック" panose="020B0609070205080204" pitchFamily="49" charset="-128"/>
              </a:rPr>
              <a:t>令和６年１月以降に農業経営を開始した者</a:t>
            </a:r>
            <a:r>
              <a:rPr lang="ja-JP" altLang="en-US" sz="900" dirty="0">
                <a:latin typeface="ＭＳ ゴシック" panose="020B0609070205080204" pitchFamily="49" charset="-128"/>
                <a:ea typeface="ＭＳ ゴシック" panose="020B0609070205080204" pitchFamily="49" charset="-128"/>
              </a:rPr>
              <a:t>であること。</a:t>
            </a:r>
          </a:p>
          <a:p>
            <a:pPr>
              <a:lnSpc>
                <a:spcPts val="1200"/>
              </a:lnSpc>
            </a:pPr>
            <a:r>
              <a:rPr lang="ja-JP" altLang="en-US" sz="900" dirty="0">
                <a:latin typeface="ＭＳ ゴシック" panose="020B0609070205080204" pitchFamily="49" charset="-128"/>
                <a:ea typeface="ＭＳ ゴシック" panose="020B0609070205080204" pitchFamily="49" charset="-128"/>
              </a:rPr>
              <a:t>３　農業経営の開始前に</a:t>
            </a:r>
            <a:r>
              <a:rPr lang="ja-JP" altLang="en-US" sz="900" u="sng" dirty="0">
                <a:latin typeface="ＭＳ ゴシック" panose="020B0609070205080204" pitchFamily="49" charset="-128"/>
                <a:ea typeface="ＭＳ ゴシック" panose="020B0609070205080204" pitchFamily="49" charset="-128"/>
              </a:rPr>
              <a:t>親元就農していた者は、親元就農した日から５年以内</a:t>
            </a:r>
            <a:r>
              <a:rPr lang="ja-JP" altLang="en-US" sz="900" dirty="0">
                <a:latin typeface="ＭＳ ゴシック" panose="020B0609070205080204" pitchFamily="49" charset="-128"/>
                <a:ea typeface="ＭＳ ゴシック" panose="020B0609070205080204" pitchFamily="49" charset="-128"/>
              </a:rPr>
              <a:t>で</a:t>
            </a:r>
            <a:r>
              <a:rPr lang="ja-JP" altLang="en-US" sz="900" dirty="0" err="1">
                <a:latin typeface="ＭＳ ゴシック" panose="020B0609070205080204" pitchFamily="49" charset="-128"/>
                <a:ea typeface="ＭＳ ゴシック" panose="020B0609070205080204" pitchFamily="49" charset="-128"/>
              </a:rPr>
              <a:t>あ</a:t>
            </a:r>
            <a:r>
              <a:rPr lang="ja-JP" altLang="en-US" sz="900" dirty="0">
                <a:latin typeface="ＭＳ ゴシック" panose="020B0609070205080204" pitchFamily="49" charset="-128"/>
                <a:ea typeface="ＭＳ ゴシック" panose="020B0609070205080204" pitchFamily="49" charset="-128"/>
              </a:rPr>
              <a:t>　　</a:t>
            </a:r>
            <a:endParaRPr lang="en-US" altLang="ja-JP" sz="900" dirty="0">
              <a:latin typeface="ＭＳ ゴシック" panose="020B0609070205080204" pitchFamily="49" charset="-128"/>
              <a:ea typeface="ＭＳ ゴシック" panose="020B0609070205080204" pitchFamily="49" charset="-128"/>
            </a:endParaRPr>
          </a:p>
          <a:p>
            <a:pPr>
              <a:lnSpc>
                <a:spcPts val="1200"/>
              </a:lnSpc>
            </a:pPr>
            <a:r>
              <a:rPr lang="ja-JP" altLang="en-US" sz="900" dirty="0">
                <a:latin typeface="ＭＳ ゴシック" panose="020B0609070205080204" pitchFamily="49" charset="-128"/>
                <a:ea typeface="ＭＳ ゴシック" panose="020B0609070205080204" pitchFamily="49" charset="-128"/>
              </a:rPr>
              <a:t>　　ること。</a:t>
            </a:r>
            <a:endParaRPr lang="en-US" altLang="ja-JP" sz="900" dirty="0">
              <a:latin typeface="ＭＳ ゴシック" panose="020B0609070205080204" pitchFamily="49" charset="-128"/>
              <a:ea typeface="ＭＳ ゴシック" panose="020B0609070205080204" pitchFamily="49" charset="-128"/>
            </a:endParaRPr>
          </a:p>
          <a:p>
            <a:pPr>
              <a:lnSpc>
                <a:spcPts val="1200"/>
              </a:lnSpc>
            </a:pPr>
            <a:r>
              <a:rPr lang="ja-JP" altLang="en-US" sz="900" dirty="0">
                <a:latin typeface="ＭＳ ゴシック" panose="020B0609070205080204" pitchFamily="49" charset="-128"/>
                <a:ea typeface="ＭＳ ゴシック" panose="020B0609070205080204" pitchFamily="49" charset="-128"/>
              </a:rPr>
              <a:t>４　</a:t>
            </a:r>
            <a:r>
              <a:rPr lang="ja-JP" altLang="en-US" sz="900" u="sng" dirty="0">
                <a:latin typeface="ＭＳ ゴシック" panose="020B0609070205080204" pitchFamily="49" charset="-128"/>
                <a:ea typeface="ＭＳ ゴシック" panose="020B0609070205080204" pitchFamily="49" charset="-128"/>
              </a:rPr>
              <a:t>青年等就農計画又は農業経営改善計画の認定を受けた者</a:t>
            </a:r>
            <a:r>
              <a:rPr lang="ja-JP" altLang="en-US" sz="900" dirty="0">
                <a:latin typeface="ＭＳ ゴシック" panose="020B0609070205080204" pitchFamily="49" charset="-128"/>
                <a:ea typeface="ＭＳ ゴシック" panose="020B0609070205080204" pitchFamily="49" charset="-128"/>
              </a:rPr>
              <a:t>で、５年後までに</a:t>
            </a:r>
            <a:r>
              <a:rPr lang="ja-JP" altLang="en-US" sz="900" u="sng" dirty="0">
                <a:latin typeface="ＭＳ ゴシック" panose="020B0609070205080204" pitchFamily="49" charset="-128"/>
                <a:ea typeface="ＭＳ ゴシック" panose="020B0609070205080204" pitchFamily="49" charset="-128"/>
              </a:rPr>
              <a:t>所得　　</a:t>
            </a:r>
            <a:endParaRPr lang="en-US" altLang="ja-JP" sz="900" u="sng" dirty="0">
              <a:latin typeface="ＭＳ ゴシック" panose="020B0609070205080204" pitchFamily="49" charset="-128"/>
              <a:ea typeface="ＭＳ ゴシック" panose="020B0609070205080204" pitchFamily="49" charset="-128"/>
            </a:endParaRPr>
          </a:p>
          <a:p>
            <a:pPr>
              <a:lnSpc>
                <a:spcPts val="1200"/>
              </a:lnSpc>
            </a:pPr>
            <a:r>
              <a:rPr lang="ja-JP" altLang="en-US" sz="900" dirty="0">
                <a:latin typeface="ＭＳ ゴシック" panose="020B0609070205080204" pitchFamily="49" charset="-128"/>
                <a:ea typeface="ＭＳ ゴシック" panose="020B0609070205080204" pitchFamily="49" charset="-128"/>
              </a:rPr>
              <a:t>　　</a:t>
            </a:r>
            <a:r>
              <a:rPr lang="ja-JP" altLang="en-US" sz="900" u="sng" dirty="0">
                <a:latin typeface="ＭＳ ゴシック" panose="020B0609070205080204" pitchFamily="49" charset="-128"/>
                <a:ea typeface="ＭＳ ゴシック" panose="020B0609070205080204" pitchFamily="49" charset="-128"/>
              </a:rPr>
              <a:t>目標（</a:t>
            </a:r>
            <a:r>
              <a:rPr lang="en-US" altLang="ja-JP" sz="900" u="sng" dirty="0">
                <a:latin typeface="ＭＳ ゴシック" panose="020B0609070205080204" pitchFamily="49" charset="-128"/>
                <a:ea typeface="ＭＳ ゴシック" panose="020B0609070205080204" pitchFamily="49" charset="-128"/>
              </a:rPr>
              <a:t>250</a:t>
            </a:r>
            <a:r>
              <a:rPr lang="ja-JP" altLang="en-US" sz="900" u="sng" dirty="0">
                <a:latin typeface="ＭＳ ゴシック" panose="020B0609070205080204" pitchFamily="49" charset="-128"/>
                <a:ea typeface="ＭＳ ゴシック" panose="020B0609070205080204" pitchFamily="49" charset="-128"/>
              </a:rPr>
              <a:t>万円以上）の達成が実現可能であると見込まれる</a:t>
            </a:r>
            <a:r>
              <a:rPr lang="ja-JP" altLang="en-US" sz="900" dirty="0">
                <a:latin typeface="ＭＳ ゴシック" panose="020B0609070205080204" pitchFamily="49" charset="-128"/>
                <a:ea typeface="ＭＳ ゴシック" panose="020B0609070205080204" pitchFamily="49" charset="-128"/>
              </a:rPr>
              <a:t>こと。</a:t>
            </a:r>
          </a:p>
          <a:p>
            <a:pPr>
              <a:lnSpc>
                <a:spcPts val="1200"/>
              </a:lnSpc>
            </a:pPr>
            <a:r>
              <a:rPr lang="ja-JP" altLang="en-US" sz="900" dirty="0">
                <a:latin typeface="ＭＳ ゴシック" panose="020B0609070205080204" pitchFamily="49" charset="-128"/>
                <a:ea typeface="ＭＳ ゴシック" panose="020B0609070205080204" pitchFamily="49" charset="-128"/>
              </a:rPr>
              <a:t>５　青年等就農計画及び農業経営改善計画の達成に向け、</a:t>
            </a:r>
            <a:r>
              <a:rPr lang="ja-JP" altLang="en-US" sz="900" u="sng" dirty="0">
                <a:latin typeface="ＭＳ ゴシック" panose="020B0609070205080204" pitchFamily="49" charset="-128"/>
                <a:ea typeface="ＭＳ ゴシック" panose="020B0609070205080204" pitchFamily="49" charset="-128"/>
              </a:rPr>
              <a:t>交付期間中に規模拡大を</a:t>
            </a:r>
            <a:endParaRPr lang="en-US" altLang="ja-JP" sz="900" u="sng" dirty="0">
              <a:latin typeface="ＭＳ ゴシック" panose="020B0609070205080204" pitchFamily="49" charset="-128"/>
              <a:ea typeface="ＭＳ ゴシック" panose="020B0609070205080204" pitchFamily="49" charset="-128"/>
            </a:endParaRPr>
          </a:p>
          <a:p>
            <a:pPr>
              <a:lnSpc>
                <a:spcPts val="1200"/>
              </a:lnSpc>
            </a:pPr>
            <a:r>
              <a:rPr lang="ja-JP" altLang="en-US" sz="900" dirty="0">
                <a:latin typeface="ＭＳ ゴシック" panose="020B0609070205080204" pitchFamily="49" charset="-128"/>
                <a:ea typeface="ＭＳ ゴシック" panose="020B0609070205080204" pitchFamily="49" charset="-128"/>
              </a:rPr>
              <a:t>　　</a:t>
            </a:r>
            <a:r>
              <a:rPr lang="ja-JP" altLang="en-US" sz="900" u="sng" dirty="0">
                <a:latin typeface="ＭＳ ゴシック" panose="020B0609070205080204" pitchFamily="49" charset="-128"/>
                <a:ea typeface="ＭＳ ゴシック" panose="020B0609070205080204" pitchFamily="49" charset="-128"/>
              </a:rPr>
              <a:t>目指し、県が推進する新技術等</a:t>
            </a:r>
            <a:r>
              <a:rPr lang="ja-JP" altLang="en-US" sz="500" u="sng" dirty="0">
                <a:latin typeface="ＭＳ ゴシック" panose="020B0609070205080204" pitchFamily="49" charset="-128"/>
                <a:ea typeface="ＭＳ ゴシック" panose="020B0609070205080204" pitchFamily="49" charset="-128"/>
              </a:rPr>
              <a:t>（</a:t>
            </a:r>
            <a:r>
              <a:rPr lang="en-US" altLang="ja-JP" sz="500" u="sng" dirty="0">
                <a:latin typeface="ＭＳ ゴシック" panose="020B0609070205080204" pitchFamily="49" charset="-128"/>
                <a:ea typeface="ＭＳ ゴシック" panose="020B0609070205080204" pitchFamily="49" charset="-128"/>
              </a:rPr>
              <a:t>※</a:t>
            </a:r>
            <a:r>
              <a:rPr lang="ja-JP" altLang="en-US" sz="500" u="sng" dirty="0">
                <a:latin typeface="ＭＳ ゴシック" panose="020B0609070205080204" pitchFamily="49" charset="-128"/>
                <a:ea typeface="ＭＳ ゴシック" panose="020B0609070205080204" pitchFamily="49" charset="-128"/>
              </a:rPr>
              <a:t>）</a:t>
            </a:r>
            <a:r>
              <a:rPr lang="ja-JP" altLang="en-US" sz="900" u="sng" dirty="0">
                <a:latin typeface="ＭＳ ゴシック" panose="020B0609070205080204" pitchFamily="49" charset="-128"/>
                <a:ea typeface="ＭＳ ゴシック" panose="020B0609070205080204" pitchFamily="49" charset="-128"/>
              </a:rPr>
              <a:t>の取り組みを行うこと</a:t>
            </a:r>
            <a:r>
              <a:rPr lang="ja-JP" altLang="en-US" sz="900" dirty="0">
                <a:latin typeface="ＭＳ ゴシック" panose="020B0609070205080204" pitchFamily="49" charset="-128"/>
                <a:ea typeface="ＭＳ ゴシック" panose="020B0609070205080204" pitchFamily="49" charset="-128"/>
              </a:rPr>
              <a:t>。 </a:t>
            </a:r>
            <a:endParaRPr lang="en-US" altLang="ja-JP" sz="900" dirty="0">
              <a:latin typeface="ＭＳ ゴシック" panose="020B0609070205080204" pitchFamily="49" charset="-128"/>
              <a:ea typeface="ＭＳ ゴシック" panose="020B0609070205080204" pitchFamily="49" charset="-128"/>
            </a:endParaRPr>
          </a:p>
          <a:p>
            <a:pPr>
              <a:lnSpc>
                <a:spcPts val="1200"/>
              </a:lnSpc>
            </a:pPr>
            <a:endParaRPr lang="en-US" altLang="ja-JP" sz="900" u="sng" dirty="0">
              <a:latin typeface="ＭＳ ゴシック" panose="020B0609070205080204" pitchFamily="49" charset="-128"/>
              <a:ea typeface="ＭＳ ゴシック" panose="020B0609070205080204" pitchFamily="49" charset="-128"/>
            </a:endParaRPr>
          </a:p>
          <a:p>
            <a:pPr>
              <a:lnSpc>
                <a:spcPts val="1200"/>
              </a:lnSpc>
            </a:pPr>
            <a:r>
              <a:rPr lang="ja-JP" altLang="en-US" sz="900" dirty="0">
                <a:latin typeface="ＭＳ ゴシック" panose="020B0609070205080204" pitchFamily="49" charset="-128"/>
                <a:ea typeface="ＭＳ ゴシック" panose="020B0609070205080204" pitchFamily="49" charset="-128"/>
              </a:rPr>
              <a:t>６　</a:t>
            </a:r>
            <a:r>
              <a:rPr lang="ja-JP" altLang="en-US" sz="900" u="sng" dirty="0">
                <a:latin typeface="ＭＳ ゴシック" panose="020B0609070205080204" pitchFamily="49" charset="-128"/>
                <a:ea typeface="ＭＳ ゴシック" panose="020B0609070205080204" pitchFamily="49" charset="-128"/>
              </a:rPr>
              <a:t>地域計画の目標地図に位置づけられている</a:t>
            </a:r>
            <a:r>
              <a:rPr lang="ja-JP" altLang="en-US" sz="900" dirty="0">
                <a:latin typeface="ＭＳ ゴシック" panose="020B0609070205080204" pitchFamily="49" charset="-128"/>
                <a:ea typeface="ＭＳ ゴシック" panose="020B0609070205080204" pitchFamily="49" charset="-128"/>
              </a:rPr>
              <a:t>、もしくは位置づけられることが</a:t>
            </a:r>
            <a:endParaRPr lang="en-US" altLang="ja-JP" sz="900" dirty="0">
              <a:latin typeface="ＭＳ ゴシック" panose="020B0609070205080204" pitchFamily="49" charset="-128"/>
              <a:ea typeface="ＭＳ ゴシック" panose="020B0609070205080204" pitchFamily="49" charset="-128"/>
            </a:endParaRPr>
          </a:p>
          <a:p>
            <a:pPr>
              <a:lnSpc>
                <a:spcPts val="1200"/>
              </a:lnSpc>
            </a:pPr>
            <a:r>
              <a:rPr lang="ja-JP" altLang="en-US" sz="900" dirty="0">
                <a:latin typeface="ＭＳ ゴシック" panose="020B0609070205080204" pitchFamily="49" charset="-128"/>
                <a:ea typeface="ＭＳ ゴシック" panose="020B0609070205080204" pitchFamily="49" charset="-128"/>
              </a:rPr>
              <a:t>　　確実と見込まれること。</a:t>
            </a:r>
          </a:p>
          <a:p>
            <a:pPr>
              <a:lnSpc>
                <a:spcPts val="1200"/>
              </a:lnSpc>
            </a:pPr>
            <a:r>
              <a:rPr lang="ja-JP" altLang="en-US" sz="900" dirty="0">
                <a:latin typeface="ＭＳ ゴシック" panose="020B0609070205080204" pitchFamily="49" charset="-128"/>
                <a:ea typeface="ＭＳ ゴシック" panose="020B0609070205080204" pitchFamily="49" charset="-128"/>
              </a:rPr>
              <a:t>７　原則、</a:t>
            </a:r>
            <a:r>
              <a:rPr lang="ja-JP" altLang="en-US" sz="900" u="sng" dirty="0">
                <a:latin typeface="ＭＳ ゴシック" panose="020B0609070205080204" pitchFamily="49" charset="-128"/>
                <a:ea typeface="ＭＳ ゴシック" panose="020B0609070205080204" pitchFamily="49" charset="-128"/>
              </a:rPr>
              <a:t>これまで高知県内で農業経営を開始したことがない者</a:t>
            </a:r>
            <a:r>
              <a:rPr lang="ja-JP" altLang="en-US" sz="900" dirty="0">
                <a:latin typeface="ＭＳ ゴシック" panose="020B0609070205080204" pitchFamily="49" charset="-128"/>
                <a:ea typeface="ＭＳ ゴシック" panose="020B0609070205080204" pitchFamily="49" charset="-128"/>
              </a:rPr>
              <a:t>であること。</a:t>
            </a:r>
            <a:endParaRPr lang="en-US" altLang="ja-JP" sz="900" dirty="0">
              <a:latin typeface="ＭＳ ゴシック" panose="020B0609070205080204" pitchFamily="49" charset="-128"/>
              <a:ea typeface="ＭＳ ゴシック" panose="020B0609070205080204" pitchFamily="49" charset="-128"/>
            </a:endParaRPr>
          </a:p>
          <a:p>
            <a:pPr>
              <a:lnSpc>
                <a:spcPts val="1200"/>
              </a:lnSpc>
            </a:pPr>
            <a:r>
              <a:rPr lang="ja-JP" altLang="en-US" sz="900" dirty="0">
                <a:latin typeface="ＭＳ ゴシック" panose="020B0609070205080204" pitchFamily="49" charset="-128"/>
                <a:ea typeface="ＭＳ ゴシック" panose="020B0609070205080204" pitchFamily="49" charset="-128"/>
              </a:rPr>
              <a:t>８　</a:t>
            </a:r>
            <a:r>
              <a:rPr lang="ja-JP" altLang="ja-JP" sz="900" dirty="0">
                <a:latin typeface="ＭＳ ゴシック" panose="020B0609070205080204" pitchFamily="49" charset="-128"/>
                <a:ea typeface="ＭＳ ゴシック" panose="020B0609070205080204" pitchFamily="49" charset="-128"/>
              </a:rPr>
              <a:t>高知県新規就農者経営発展支援事業について</a:t>
            </a:r>
            <a:r>
              <a:rPr lang="ja-JP" altLang="en-US" sz="900" dirty="0">
                <a:latin typeface="ＭＳ ゴシック" panose="020B0609070205080204" pitchFamily="49" charset="-128"/>
                <a:ea typeface="ＭＳ ゴシック" panose="020B0609070205080204" pitchFamily="49" charset="-128"/>
              </a:rPr>
              <a:t>は、</a:t>
            </a:r>
            <a:r>
              <a:rPr lang="ja-JP" altLang="ja-JP" sz="900" u="sng" dirty="0">
                <a:latin typeface="ＭＳ ゴシック" panose="020B0609070205080204" pitchFamily="49" charset="-128"/>
                <a:ea typeface="ＭＳ ゴシック" panose="020B0609070205080204" pitchFamily="49" charset="-128"/>
              </a:rPr>
              <a:t>補助対象事業費の上限</a:t>
            </a:r>
            <a:endParaRPr lang="en-US" altLang="ja-JP" sz="900" u="sng" dirty="0">
              <a:latin typeface="ＭＳ ゴシック" panose="020B0609070205080204" pitchFamily="49" charset="-128"/>
              <a:ea typeface="ＭＳ ゴシック" panose="020B0609070205080204" pitchFamily="49" charset="-128"/>
            </a:endParaRPr>
          </a:p>
          <a:p>
            <a:pPr>
              <a:lnSpc>
                <a:spcPts val="1200"/>
              </a:lnSpc>
            </a:pPr>
            <a:r>
              <a:rPr lang="ja-JP" altLang="en-US" sz="900" dirty="0">
                <a:latin typeface="ＭＳ ゴシック" panose="020B0609070205080204" pitchFamily="49" charset="-128"/>
                <a:ea typeface="ＭＳ ゴシック" panose="020B0609070205080204" pitchFamily="49" charset="-128"/>
              </a:rPr>
              <a:t>　　</a:t>
            </a:r>
            <a:r>
              <a:rPr lang="en-US" altLang="ja-JP" sz="900" u="sng" dirty="0">
                <a:latin typeface="ＭＳ ゴシック" panose="020B0609070205080204" pitchFamily="49" charset="-128"/>
                <a:ea typeface="ＭＳ ゴシック" panose="020B0609070205080204" pitchFamily="49" charset="-128"/>
              </a:rPr>
              <a:t>1,000</a:t>
            </a:r>
            <a:r>
              <a:rPr lang="ja-JP" altLang="ja-JP" sz="900" u="sng" dirty="0">
                <a:latin typeface="ＭＳ ゴシック" panose="020B0609070205080204" pitchFamily="49" charset="-128"/>
                <a:ea typeface="ＭＳ ゴシック" panose="020B0609070205080204" pitchFamily="49" charset="-128"/>
              </a:rPr>
              <a:t>万円（夫婦で共同経営する場合は</a:t>
            </a:r>
            <a:r>
              <a:rPr lang="en-US" altLang="ja-JP" sz="900" u="sng" dirty="0">
                <a:latin typeface="ＭＳ ゴシック" panose="020B0609070205080204" pitchFamily="49" charset="-128"/>
                <a:ea typeface="ＭＳ ゴシック" panose="020B0609070205080204" pitchFamily="49" charset="-128"/>
              </a:rPr>
              <a:t>1,500</a:t>
            </a:r>
            <a:r>
              <a:rPr lang="ja-JP" altLang="ja-JP" sz="900" u="sng" dirty="0">
                <a:latin typeface="ＭＳ ゴシック" panose="020B0609070205080204" pitchFamily="49" charset="-128"/>
                <a:ea typeface="ＭＳ ゴシック" panose="020B0609070205080204" pitchFamily="49" charset="-128"/>
              </a:rPr>
              <a:t>万円）の助成を現に受けて</a:t>
            </a:r>
            <a:endParaRPr lang="en-US" altLang="ja-JP" sz="900" u="sng" dirty="0">
              <a:latin typeface="ＭＳ ゴシック" panose="020B0609070205080204" pitchFamily="49" charset="-128"/>
              <a:ea typeface="ＭＳ ゴシック" panose="020B0609070205080204" pitchFamily="49" charset="-128"/>
            </a:endParaRPr>
          </a:p>
          <a:p>
            <a:pPr>
              <a:lnSpc>
                <a:spcPts val="1200"/>
              </a:lnSpc>
            </a:pPr>
            <a:r>
              <a:rPr lang="ja-JP" altLang="en-US" sz="900" dirty="0">
                <a:latin typeface="ＭＳ ゴシック" panose="020B0609070205080204" pitchFamily="49" charset="-128"/>
                <a:ea typeface="ＭＳ ゴシック" panose="020B0609070205080204" pitchFamily="49" charset="-128"/>
              </a:rPr>
              <a:t>　　</a:t>
            </a:r>
            <a:r>
              <a:rPr lang="ja-JP" altLang="ja-JP" sz="900" u="sng" dirty="0">
                <a:latin typeface="ＭＳ ゴシック" panose="020B0609070205080204" pitchFamily="49" charset="-128"/>
                <a:ea typeface="ＭＳ ゴシック" panose="020B0609070205080204" pitchFamily="49" charset="-128"/>
              </a:rPr>
              <a:t>おらず、かつ過去に受けていないこと。</a:t>
            </a:r>
          </a:p>
        </p:txBody>
      </p:sp>
      <p:sp>
        <p:nvSpPr>
          <p:cNvPr id="18" name="正方形/長方形 17"/>
          <p:cNvSpPr/>
          <p:nvPr/>
        </p:nvSpPr>
        <p:spPr>
          <a:xfrm>
            <a:off x="-7685" y="5960913"/>
            <a:ext cx="9900337" cy="869469"/>
          </a:xfrm>
          <a:prstGeom prst="rect">
            <a:avLst/>
          </a:prstGeom>
        </p:spPr>
        <p:txBody>
          <a:bodyPr wrap="square">
            <a:spAutoFit/>
          </a:bodyPr>
          <a:lstStyle/>
          <a:p>
            <a:r>
              <a:rPr lang="ja-JP" altLang="en-US" sz="1050" dirty="0">
                <a:effectLst>
                  <a:outerShdw blurRad="38100" dist="38100" dir="2700000" algn="tl">
                    <a:srgbClr val="000000">
                      <a:alpha val="43137"/>
                    </a:srgbClr>
                  </a:outerShdw>
                </a:effectLst>
                <a:latin typeface="ＭＳ ゴシック" panose="020B0609070205080204" pitchFamily="49" charset="-128"/>
                <a:ea typeface="ＭＳ ゴシック" panose="020B0609070205080204" pitchFamily="49" charset="-128"/>
              </a:rPr>
              <a:t>＜両区分共通の交付要件＞</a:t>
            </a:r>
            <a:endParaRPr lang="en-US" altLang="ja-JP" sz="1050" dirty="0">
              <a:effectLst>
                <a:outerShdw blurRad="38100" dist="38100" dir="2700000" algn="tl">
                  <a:srgbClr val="000000">
                    <a:alpha val="43137"/>
                  </a:srgbClr>
                </a:outerShdw>
              </a:effectLst>
              <a:latin typeface="ＭＳ ゴシック" panose="020B0609070205080204" pitchFamily="49" charset="-128"/>
              <a:ea typeface="ＭＳ ゴシック" panose="020B0609070205080204" pitchFamily="49" charset="-128"/>
            </a:endParaRPr>
          </a:p>
          <a:p>
            <a:r>
              <a:rPr lang="ja-JP" altLang="en-US" sz="1000" dirty="0">
                <a:latin typeface="ＭＳ ゴシック" panose="020B0609070205080204" pitchFamily="49" charset="-128"/>
                <a:ea typeface="ＭＳ ゴシック" panose="020B0609070205080204" pitchFamily="49" charset="-128"/>
              </a:rPr>
              <a:t>１　前年の世帯全体の所得が</a:t>
            </a:r>
            <a:r>
              <a:rPr lang="en-US" altLang="ja-JP" sz="1000" dirty="0">
                <a:latin typeface="ＭＳ ゴシック" panose="020B0609070205080204" pitchFamily="49" charset="-128"/>
                <a:ea typeface="ＭＳ ゴシック" panose="020B0609070205080204" pitchFamily="49" charset="-128"/>
              </a:rPr>
              <a:t>600</a:t>
            </a:r>
            <a:r>
              <a:rPr lang="ja-JP" altLang="en-US" sz="1000" dirty="0">
                <a:latin typeface="ＭＳ ゴシック" panose="020B0609070205080204" pitchFamily="49" charset="-128"/>
                <a:ea typeface="ＭＳ ゴシック" panose="020B0609070205080204" pitchFamily="49" charset="-128"/>
              </a:rPr>
              <a:t>万円以下であること。</a:t>
            </a:r>
            <a:endParaRPr lang="en-US" altLang="ja-JP" sz="1000" dirty="0">
              <a:latin typeface="ＭＳ ゴシック" panose="020B0609070205080204" pitchFamily="49" charset="-128"/>
              <a:ea typeface="ＭＳ ゴシック" panose="020B0609070205080204" pitchFamily="49" charset="-128"/>
            </a:endParaRPr>
          </a:p>
          <a:p>
            <a:r>
              <a:rPr lang="ja-JP" altLang="en-US" sz="1000" dirty="0">
                <a:latin typeface="ＭＳ ゴシック" panose="020B0609070205080204" pitchFamily="49" charset="-128"/>
                <a:ea typeface="ＭＳ ゴシック" panose="020B0609070205080204" pitchFamily="49" charset="-128"/>
              </a:rPr>
              <a:t>２　原則として生活費の確保を目的とした国の他の事業による給付等を受けていないこと。</a:t>
            </a:r>
            <a:endParaRPr lang="en-US" altLang="ja-JP" sz="1000" dirty="0">
              <a:latin typeface="ＭＳ ゴシック" panose="020B0609070205080204" pitchFamily="49" charset="-128"/>
              <a:ea typeface="ＭＳ ゴシック" panose="020B0609070205080204" pitchFamily="49" charset="-128"/>
            </a:endParaRPr>
          </a:p>
          <a:p>
            <a:r>
              <a:rPr lang="ja-JP" altLang="en-US" sz="1000" dirty="0">
                <a:latin typeface="ＭＳ ゴシック" panose="020B0609070205080204" pitchFamily="49" charset="-128"/>
                <a:ea typeface="ＭＳ ゴシック" panose="020B0609070205080204" pitchFamily="49" charset="-128"/>
              </a:rPr>
              <a:t>３　国の新規就農者育成総合対策等（就農準備資金・経営開始資金）若しくは高知県担い手支援事業を受給した者又は現に受給している者</a:t>
            </a:r>
            <a:endParaRPr lang="en-US" altLang="ja-JP" sz="1000" dirty="0">
              <a:latin typeface="ＭＳ ゴシック" panose="020B0609070205080204" pitchFamily="49" charset="-128"/>
              <a:ea typeface="ＭＳ ゴシック" panose="020B0609070205080204" pitchFamily="49" charset="-128"/>
            </a:endParaRPr>
          </a:p>
          <a:p>
            <a:r>
              <a:rPr lang="ja-JP" altLang="en-US" sz="1000" dirty="0">
                <a:latin typeface="ＭＳ ゴシック" panose="020B0609070205080204" pitchFamily="49" charset="-128"/>
                <a:ea typeface="ＭＳ ゴシック" panose="020B0609070205080204" pitchFamily="49" charset="-128"/>
              </a:rPr>
              <a:t>　でないこと。また、当該事業の交付対象者に該当しない者であること。</a:t>
            </a:r>
          </a:p>
        </p:txBody>
      </p:sp>
      <p:cxnSp>
        <p:nvCxnSpPr>
          <p:cNvPr id="20" name="直線コネクタ 19"/>
          <p:cNvCxnSpPr/>
          <p:nvPr/>
        </p:nvCxnSpPr>
        <p:spPr>
          <a:xfrm flipV="1">
            <a:off x="-13348" y="437475"/>
            <a:ext cx="9906000" cy="18031"/>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
        <p:nvSpPr>
          <p:cNvPr id="26" name="正方形/長方形 25"/>
          <p:cNvSpPr/>
          <p:nvPr/>
        </p:nvSpPr>
        <p:spPr>
          <a:xfrm>
            <a:off x="408114" y="5377695"/>
            <a:ext cx="4288441" cy="584775"/>
          </a:xfrm>
          <a:prstGeom prst="rect">
            <a:avLst/>
          </a:prstGeom>
        </p:spPr>
        <p:txBody>
          <a:bodyPr wrap="square">
            <a:spAutoFit/>
          </a:bodyPr>
          <a:lstStyle/>
          <a:p>
            <a:r>
              <a:rPr lang="ja-JP" altLang="en-US" sz="800" dirty="0">
                <a:latin typeface="ＭＳ ゴシック" panose="020B0609070205080204" pitchFamily="49" charset="-128"/>
                <a:ea typeface="ＭＳ ゴシック" panose="020B0609070205080204" pitchFamily="49" charset="-128"/>
              </a:rPr>
              <a:t>以下の場合は、</a:t>
            </a:r>
            <a:r>
              <a:rPr lang="ja-JP" altLang="en-US" sz="800" dirty="0">
                <a:effectLst>
                  <a:outerShdw blurRad="38100" dist="38100" dir="2700000" algn="tl">
                    <a:srgbClr val="000000">
                      <a:alpha val="43137"/>
                    </a:srgbClr>
                  </a:outerShdw>
                </a:effectLst>
                <a:latin typeface="ＭＳ ゴシック" panose="020B0609070205080204" pitchFamily="49" charset="-128"/>
                <a:ea typeface="ＭＳ ゴシック" panose="020B0609070205080204" pitchFamily="49" charset="-128"/>
              </a:rPr>
              <a:t>返還</a:t>
            </a:r>
            <a:r>
              <a:rPr lang="ja-JP" altLang="en-US" sz="800" dirty="0">
                <a:latin typeface="ＭＳ ゴシック" panose="020B0609070205080204" pitchFamily="49" charset="-128"/>
                <a:ea typeface="ＭＳ ゴシック" panose="020B0609070205080204" pitchFamily="49" charset="-128"/>
              </a:rPr>
              <a:t>となります。</a:t>
            </a:r>
            <a:endParaRPr lang="en-US" altLang="ja-JP" sz="800" dirty="0">
              <a:latin typeface="ＭＳ ゴシック" panose="020B0609070205080204" pitchFamily="49" charset="-128"/>
              <a:ea typeface="ＭＳ ゴシック" panose="020B0609070205080204" pitchFamily="49" charset="-128"/>
            </a:endParaRPr>
          </a:p>
          <a:p>
            <a:r>
              <a:rPr lang="ja-JP" altLang="en-US" sz="800" dirty="0">
                <a:latin typeface="ＭＳ ゴシック" panose="020B0609070205080204" pitchFamily="49" charset="-128"/>
                <a:ea typeface="ＭＳ ゴシック" panose="020B0609070205080204" pitchFamily="49" charset="-128"/>
              </a:rPr>
              <a:t>①修了証書の交付を受けられなかったとき</a:t>
            </a:r>
            <a:endParaRPr lang="en-US" altLang="ja-JP" sz="800" dirty="0">
              <a:latin typeface="ＭＳ ゴシック" panose="020B0609070205080204" pitchFamily="49" charset="-128"/>
              <a:ea typeface="ＭＳ ゴシック" panose="020B0609070205080204" pitchFamily="49" charset="-128"/>
            </a:endParaRPr>
          </a:p>
          <a:p>
            <a:r>
              <a:rPr lang="ja-JP" altLang="en-US" sz="800" dirty="0">
                <a:latin typeface="ＭＳ ゴシック" panose="020B0609070205080204" pitchFamily="49" charset="-128"/>
                <a:ea typeface="ＭＳ ゴシック" panose="020B0609070205080204" pitchFamily="49" charset="-128"/>
              </a:rPr>
              <a:t>②研修終了後、１年以内に就農し、かつ就農後１年間就農を継続しなかったとき又は</a:t>
            </a:r>
            <a:endParaRPr lang="en-US" altLang="ja-JP" sz="800" dirty="0">
              <a:latin typeface="ＭＳ ゴシック" panose="020B0609070205080204" pitchFamily="49" charset="-128"/>
              <a:ea typeface="ＭＳ ゴシック" panose="020B0609070205080204" pitchFamily="49" charset="-128"/>
            </a:endParaRPr>
          </a:p>
          <a:p>
            <a:r>
              <a:rPr lang="ja-JP" altLang="en-US" sz="800" dirty="0">
                <a:latin typeface="ＭＳ ゴシック" panose="020B0609070205080204" pitchFamily="49" charset="-128"/>
                <a:ea typeface="ＭＳ ゴシック" panose="020B0609070205080204" pitchFamily="49" charset="-128"/>
              </a:rPr>
              <a:t>　その間の農業日数が一定（年間</a:t>
            </a:r>
            <a:r>
              <a:rPr lang="en-US" altLang="ja-JP" sz="800" dirty="0">
                <a:latin typeface="ＭＳ ゴシック" panose="020B0609070205080204" pitchFamily="49" charset="-128"/>
                <a:ea typeface="ＭＳ ゴシック" panose="020B0609070205080204" pitchFamily="49" charset="-128"/>
              </a:rPr>
              <a:t>150</a:t>
            </a:r>
            <a:r>
              <a:rPr lang="ja-JP" altLang="en-US" sz="800" dirty="0">
                <a:latin typeface="ＭＳ ゴシック" panose="020B0609070205080204" pitchFamily="49" charset="-128"/>
                <a:ea typeface="ＭＳ ゴシック" panose="020B0609070205080204" pitchFamily="49" charset="-128"/>
              </a:rPr>
              <a:t>日かつ年間</a:t>
            </a:r>
            <a:r>
              <a:rPr lang="en-US" altLang="ja-JP" sz="800" dirty="0">
                <a:latin typeface="ＭＳ ゴシック" panose="020B0609070205080204" pitchFamily="49" charset="-128"/>
                <a:ea typeface="ＭＳ ゴシック" panose="020B0609070205080204" pitchFamily="49" charset="-128"/>
              </a:rPr>
              <a:t>1200</a:t>
            </a:r>
            <a:r>
              <a:rPr lang="ja-JP" altLang="en-US" sz="800" dirty="0">
                <a:latin typeface="ＭＳ ゴシック" panose="020B0609070205080204" pitchFamily="49" charset="-128"/>
                <a:ea typeface="ＭＳ ゴシック" panose="020B0609070205080204" pitchFamily="49" charset="-128"/>
              </a:rPr>
              <a:t>時間）未満の場合</a:t>
            </a:r>
          </a:p>
        </p:txBody>
      </p:sp>
      <p:sp>
        <p:nvSpPr>
          <p:cNvPr id="27" name="正方形/長方形 26"/>
          <p:cNvSpPr/>
          <p:nvPr/>
        </p:nvSpPr>
        <p:spPr>
          <a:xfrm>
            <a:off x="5361903" y="4467653"/>
            <a:ext cx="4444489" cy="215444"/>
          </a:xfrm>
          <a:prstGeom prst="rect">
            <a:avLst/>
          </a:prstGeom>
        </p:spPr>
        <p:txBody>
          <a:bodyPr wrap="square">
            <a:spAutoFit/>
          </a:bodyPr>
          <a:lstStyle/>
          <a:p>
            <a:pPr>
              <a:lnSpc>
                <a:spcPct val="100000"/>
              </a:lnSpc>
              <a:defRPr lang="ja-JP" altLang="en-US"/>
            </a:pPr>
            <a:r>
              <a:rPr lang="ja-JP" altLang="en-US" sz="600" dirty="0">
                <a:latin typeface="+mn-ea"/>
              </a:rPr>
              <a:t>（</a:t>
            </a:r>
            <a:r>
              <a:rPr lang="en-US" altLang="ja-JP" sz="600" dirty="0">
                <a:latin typeface="+mn-ea"/>
              </a:rPr>
              <a:t>※</a:t>
            </a:r>
            <a:r>
              <a:rPr lang="ja-JP" altLang="en-US" sz="600" dirty="0">
                <a:latin typeface="+mn-ea"/>
              </a:rPr>
              <a:t>）</a:t>
            </a:r>
            <a:r>
              <a:rPr lang="ja-JP" altLang="en-US" sz="800" dirty="0">
                <a:latin typeface="+mn-ea"/>
              </a:rPr>
              <a:t>県が推進する技術等の例･･･IoP、環境制御技術、IPM、新たな栽培技術、新品種等。　　　　　　　　　</a:t>
            </a:r>
            <a:endParaRPr lang="en-US" altLang="ja-JP" sz="800" dirty="0">
              <a:latin typeface="+mn-ea"/>
            </a:endParaRPr>
          </a:p>
        </p:txBody>
      </p:sp>
      <p:pic>
        <p:nvPicPr>
          <p:cNvPr id="29" name="図 2"/>
          <p:cNvPicPr>
            <a:picLocks noChangeAspect="1"/>
          </p:cNvPicPr>
          <p:nvPr/>
        </p:nvPicPr>
        <p:blipFill>
          <a:blip r:embed="rId2"/>
          <a:stretch>
            <a:fillRect/>
          </a:stretch>
        </p:blipFill>
        <p:spPr>
          <a:xfrm>
            <a:off x="8885082" y="1227406"/>
            <a:ext cx="366389" cy="543156"/>
          </a:xfrm>
          <a:prstGeom prst="rect">
            <a:avLst/>
          </a:prstGeom>
        </p:spPr>
      </p:pic>
      <p:pic>
        <p:nvPicPr>
          <p:cNvPr id="30" name="図 1"/>
          <p:cNvPicPr>
            <a:picLocks noChangeAspect="1"/>
          </p:cNvPicPr>
          <p:nvPr/>
        </p:nvPicPr>
        <p:blipFill>
          <a:blip r:embed="rId3"/>
          <a:stretch>
            <a:fillRect/>
          </a:stretch>
        </p:blipFill>
        <p:spPr>
          <a:xfrm>
            <a:off x="9342052" y="1236123"/>
            <a:ext cx="339807" cy="550021"/>
          </a:xfrm>
          <a:prstGeom prst="rect">
            <a:avLst/>
          </a:prstGeom>
        </p:spPr>
      </p:pic>
      <p:pic>
        <p:nvPicPr>
          <p:cNvPr id="33" name="図 3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413113" y="3534739"/>
            <a:ext cx="300739" cy="405800"/>
          </a:xfrm>
          <a:prstGeom prst="rect">
            <a:avLst/>
          </a:prstGeom>
        </p:spPr>
      </p:pic>
      <p:pic>
        <p:nvPicPr>
          <p:cNvPr id="35" name="図 3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flipH="1">
            <a:off x="4125179" y="3446040"/>
            <a:ext cx="257529" cy="798713"/>
          </a:xfrm>
          <a:prstGeom prst="rect">
            <a:avLst/>
          </a:prstGeom>
        </p:spPr>
      </p:pic>
      <p:sp>
        <p:nvSpPr>
          <p:cNvPr id="36" name="ストライプ矢印 35"/>
          <p:cNvSpPr/>
          <p:nvPr/>
        </p:nvSpPr>
        <p:spPr>
          <a:xfrm>
            <a:off x="3834070" y="3677287"/>
            <a:ext cx="210193" cy="190500"/>
          </a:xfrm>
          <a:prstGeom prst="stripedRightArrow">
            <a:avLst/>
          </a:prstGeom>
          <a:solidFill>
            <a:schemeClr val="accent6">
              <a:lumMod val="60000"/>
              <a:lumOff val="40000"/>
            </a:schemeClr>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正方形/長方形 36"/>
          <p:cNvSpPr/>
          <p:nvPr/>
        </p:nvSpPr>
        <p:spPr>
          <a:xfrm>
            <a:off x="5555862" y="5648877"/>
            <a:ext cx="3786190" cy="338554"/>
          </a:xfrm>
          <a:prstGeom prst="rect">
            <a:avLst/>
          </a:prstGeom>
        </p:spPr>
        <p:txBody>
          <a:bodyPr wrap="square">
            <a:spAutoFit/>
          </a:bodyPr>
          <a:lstStyle/>
          <a:p>
            <a:r>
              <a:rPr lang="ja-JP" altLang="en-US" sz="800" dirty="0">
                <a:latin typeface="ＭＳ ゴシック" panose="020B0609070205080204" pitchFamily="49" charset="-128"/>
                <a:ea typeface="ＭＳ ゴシック" panose="020B0609070205080204" pitchFamily="49" charset="-128"/>
              </a:rPr>
              <a:t>以下の場合は、</a:t>
            </a:r>
            <a:r>
              <a:rPr lang="ja-JP" altLang="en-US" sz="800" dirty="0">
                <a:effectLst>
                  <a:outerShdw blurRad="38100" dist="38100" dir="2700000" algn="tl">
                    <a:srgbClr val="000000">
                      <a:alpha val="43137"/>
                    </a:srgbClr>
                  </a:outerShdw>
                </a:effectLst>
                <a:latin typeface="ＭＳ ゴシック" panose="020B0609070205080204" pitchFamily="49" charset="-128"/>
                <a:ea typeface="ＭＳ ゴシック" panose="020B0609070205080204" pitchFamily="49" charset="-128"/>
              </a:rPr>
              <a:t>返還</a:t>
            </a:r>
            <a:r>
              <a:rPr lang="ja-JP" altLang="en-US" sz="800" dirty="0">
                <a:latin typeface="ＭＳ ゴシック" panose="020B0609070205080204" pitchFamily="49" charset="-128"/>
                <a:ea typeface="ＭＳ ゴシック" panose="020B0609070205080204" pitchFamily="49" charset="-128"/>
              </a:rPr>
              <a:t>となります。</a:t>
            </a:r>
            <a:endParaRPr lang="en-US" altLang="ja-JP" sz="800" dirty="0">
              <a:latin typeface="ＭＳ ゴシック" panose="020B0609070205080204" pitchFamily="49" charset="-128"/>
              <a:ea typeface="ＭＳ ゴシック" panose="020B0609070205080204" pitchFamily="49" charset="-128"/>
            </a:endParaRPr>
          </a:p>
          <a:p>
            <a:r>
              <a:rPr lang="ja-JP" altLang="en-US" sz="800" dirty="0">
                <a:latin typeface="ＭＳ ゴシック" panose="020B0609070205080204" pitchFamily="49" charset="-128"/>
                <a:ea typeface="ＭＳ ゴシック" panose="020B0609070205080204" pitchFamily="49" charset="-128"/>
              </a:rPr>
              <a:t>交付期間終了後、交付期間と同期間、同程度の営農を継続しなかったとき</a:t>
            </a:r>
            <a:endParaRPr lang="en-US" altLang="ja-JP" sz="800" dirty="0">
              <a:latin typeface="ＭＳ ゴシック" panose="020B0609070205080204" pitchFamily="49" charset="-128"/>
              <a:ea typeface="ＭＳ ゴシック" panose="020B0609070205080204" pitchFamily="49" charset="-128"/>
            </a:endParaRPr>
          </a:p>
        </p:txBody>
      </p:sp>
      <p:sp>
        <p:nvSpPr>
          <p:cNvPr id="2" name="テキスト ボックス 1"/>
          <p:cNvSpPr txBox="1"/>
          <p:nvPr/>
        </p:nvSpPr>
        <p:spPr>
          <a:xfrm>
            <a:off x="8039192" y="6268890"/>
            <a:ext cx="1733107" cy="461665"/>
          </a:xfrm>
          <a:prstGeom prst="rect">
            <a:avLst/>
          </a:prstGeom>
          <a:noFill/>
          <a:ln>
            <a:solidFill>
              <a:schemeClr val="accent2"/>
            </a:solidFill>
            <a:prstDash val="sysDash"/>
          </a:ln>
        </p:spPr>
        <p:txBody>
          <a:bodyPr wrap="square" rtlCol="0">
            <a:spAutoFit/>
          </a:bodyPr>
          <a:lstStyle/>
          <a:p>
            <a:r>
              <a:rPr kumimoji="1" lang="en-US" altLang="ja-JP" sz="800" dirty="0"/>
              <a:t>※</a:t>
            </a:r>
            <a:r>
              <a:rPr kumimoji="1" lang="ja-JP" altLang="en-US" sz="800" dirty="0"/>
              <a:t>その他の要件、返還規定等あり。</a:t>
            </a:r>
            <a:r>
              <a:rPr kumimoji="1" lang="en-US" altLang="ja-JP" sz="800" dirty="0"/>
              <a:t>※</a:t>
            </a:r>
            <a:r>
              <a:rPr kumimoji="1" lang="ja-JP" altLang="en-US" sz="800" dirty="0"/>
              <a:t>詳細は産業振興課までお問合せください。</a:t>
            </a:r>
          </a:p>
        </p:txBody>
      </p:sp>
    </p:spTree>
    <p:extLst>
      <p:ext uri="{BB962C8B-B14F-4D97-AF65-F5344CB8AC3E}">
        <p14:creationId xmlns:p14="http://schemas.microsoft.com/office/powerpoint/2010/main" val="1656364280"/>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1376</TotalTime>
  <Words>194</Words>
  <Application>Microsoft Office PowerPoint</Application>
  <PresentationFormat>A4 210 x 297 mm</PresentationFormat>
  <Paragraphs>63</Paragraphs>
  <Slides>1</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ＭＳ ゴシック</vt:lpstr>
      <vt:lpstr>游ゴシック</vt:lpstr>
      <vt:lpstr>游ゴシック Light</vt:lpstr>
      <vt:lpstr>Arial</vt:lpstr>
      <vt:lpstr>Calibri</vt:lpstr>
      <vt:lpstr>Calibri Light</vt:lpstr>
      <vt:lpstr>Office テーマ</vt:lpstr>
      <vt:lpstr>芸西村就農支援事業費補助金のうち 　後継者就農促進事業</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親元就農促進事業</dc:title>
  <dc:creator>457206</dc:creator>
  <cp:lastModifiedBy>常光 紘正</cp:lastModifiedBy>
  <cp:revision>125</cp:revision>
  <cp:lastPrinted>2024-05-30T01:45:19Z</cp:lastPrinted>
  <dcterms:created xsi:type="dcterms:W3CDTF">2024-02-09T02:09:04Z</dcterms:created>
  <dcterms:modified xsi:type="dcterms:W3CDTF">2024-05-30T01:45:21Z</dcterms:modified>
</cp:coreProperties>
</file>