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199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8B022-1A63-4829-B6F2-0A4D27DA7A48}" type="datetimeFigureOut">
              <a:rPr kumimoji="1" lang="ja-JP" altLang="en-US" smtClean="0"/>
              <a:t>2025/8/20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A7F21-BD49-4289-B6AC-530D40F3D9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4864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8B022-1A63-4829-B6F2-0A4D27DA7A48}" type="datetimeFigureOut">
              <a:rPr kumimoji="1" lang="ja-JP" altLang="en-US" smtClean="0"/>
              <a:t>2025/8/20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A7F21-BD49-4289-B6AC-530D40F3D9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7049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8B022-1A63-4829-B6F2-0A4D27DA7A48}" type="datetimeFigureOut">
              <a:rPr kumimoji="1" lang="ja-JP" altLang="en-US" smtClean="0"/>
              <a:t>2025/8/20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A7F21-BD49-4289-B6AC-530D40F3D9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9306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8B022-1A63-4829-B6F2-0A4D27DA7A48}" type="datetimeFigureOut">
              <a:rPr kumimoji="1" lang="ja-JP" altLang="en-US" smtClean="0"/>
              <a:t>2025/8/20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A7F21-BD49-4289-B6AC-530D40F3D9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8471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8B022-1A63-4829-B6F2-0A4D27DA7A48}" type="datetimeFigureOut">
              <a:rPr kumimoji="1" lang="ja-JP" altLang="en-US" smtClean="0"/>
              <a:t>2025/8/20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A7F21-BD49-4289-B6AC-530D40F3D9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587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8B022-1A63-4829-B6F2-0A4D27DA7A48}" type="datetimeFigureOut">
              <a:rPr kumimoji="1" lang="ja-JP" altLang="en-US" smtClean="0"/>
              <a:t>2025/8/20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A7F21-BD49-4289-B6AC-530D40F3D9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7272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8B022-1A63-4829-B6F2-0A4D27DA7A48}" type="datetimeFigureOut">
              <a:rPr kumimoji="1" lang="ja-JP" altLang="en-US" smtClean="0"/>
              <a:t>2025/8/20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A7F21-BD49-4289-B6AC-530D40F3D9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2403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8B022-1A63-4829-B6F2-0A4D27DA7A48}" type="datetimeFigureOut">
              <a:rPr kumimoji="1" lang="ja-JP" altLang="en-US" smtClean="0"/>
              <a:t>2025/8/20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A7F21-BD49-4289-B6AC-530D40F3D9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674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8B022-1A63-4829-B6F2-0A4D27DA7A48}" type="datetimeFigureOut">
              <a:rPr kumimoji="1" lang="ja-JP" altLang="en-US" smtClean="0"/>
              <a:t>2025/8/20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A7F21-BD49-4289-B6AC-530D40F3D9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822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8B022-1A63-4829-B6F2-0A4D27DA7A48}" type="datetimeFigureOut">
              <a:rPr kumimoji="1" lang="ja-JP" altLang="en-US" smtClean="0"/>
              <a:t>2025/8/20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A7F21-BD49-4289-B6AC-530D40F3D9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06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8B022-1A63-4829-B6F2-0A4D27DA7A48}" type="datetimeFigureOut">
              <a:rPr kumimoji="1" lang="ja-JP" altLang="en-US" smtClean="0"/>
              <a:t>2025/8/20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A7F21-BD49-4289-B6AC-530D40F3D9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3449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8B022-1A63-4829-B6F2-0A4D27DA7A48}" type="datetimeFigureOut">
              <a:rPr kumimoji="1" lang="ja-JP" altLang="en-US" smtClean="0"/>
              <a:t>2025/8/20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A7F21-BD49-4289-B6AC-530D40F3D9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518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C1313657-D3D4-4F08-8E0C-58E7E190922A}"/>
              </a:ext>
            </a:extLst>
          </p:cNvPr>
          <p:cNvSpPr/>
          <p:nvPr/>
        </p:nvSpPr>
        <p:spPr>
          <a:xfrm>
            <a:off x="3035300" y="4878799"/>
            <a:ext cx="3535830" cy="69146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8C2E4F14-B5F6-4BAD-A5E8-B693535DD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5906" y="2509604"/>
            <a:ext cx="2255716" cy="2237426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6EB5E25E-5FBD-4456-BEEC-28697BE588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782" y="20436"/>
            <a:ext cx="1012984" cy="1012984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2B71C548-1B73-4949-8C2D-618D952B12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826" y="8588188"/>
            <a:ext cx="1205174" cy="1237663"/>
          </a:xfrm>
          <a:prstGeom prst="rect">
            <a:avLst/>
          </a:prstGeom>
        </p:spPr>
      </p:pic>
      <p:sp>
        <p:nvSpPr>
          <p:cNvPr id="3" name="字幕 2">
            <a:extLst>
              <a:ext uri="{FF2B5EF4-FFF2-40B4-BE49-F238E27FC236}">
                <a16:creationId xmlns:a16="http://schemas.microsoft.com/office/drawing/2014/main" id="{4C643A3A-92C5-402B-A997-2BC7ADC884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34400" y="7900461"/>
            <a:ext cx="5143500" cy="2391656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3C14F36-C0E3-451F-AD45-F8953B4E1C0E}"/>
              </a:ext>
            </a:extLst>
          </p:cNvPr>
          <p:cNvSpPr/>
          <p:nvPr/>
        </p:nvSpPr>
        <p:spPr>
          <a:xfrm>
            <a:off x="1914766" y="0"/>
            <a:ext cx="3315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図書館からのお知らせ</a:t>
            </a:r>
            <a:r>
              <a:rPr lang="ja-JP" altLang="en-US" dirty="0"/>
              <a:t> </a:t>
            </a:r>
          </a:p>
        </p:txBody>
      </p:sp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BE4EF751-06F9-41D4-82C1-33ECF44AE3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918487"/>
              </p:ext>
            </p:extLst>
          </p:nvPr>
        </p:nvGraphicFramePr>
        <p:xfrm>
          <a:off x="471485" y="6305856"/>
          <a:ext cx="5915027" cy="685139"/>
        </p:xfrm>
        <a:graphic>
          <a:graphicData uri="http://schemas.openxmlformats.org/drawingml/2006/table">
            <a:tbl>
              <a:tblPr/>
              <a:tblGrid>
                <a:gridCol w="845004">
                  <a:extLst>
                    <a:ext uri="{9D8B030D-6E8A-4147-A177-3AD203B41FA5}">
                      <a16:colId xmlns:a16="http://schemas.microsoft.com/office/drawing/2014/main" val="1818818984"/>
                    </a:ext>
                  </a:extLst>
                </a:gridCol>
                <a:gridCol w="845004">
                  <a:extLst>
                    <a:ext uri="{9D8B030D-6E8A-4147-A177-3AD203B41FA5}">
                      <a16:colId xmlns:a16="http://schemas.microsoft.com/office/drawing/2014/main" val="3460708743"/>
                    </a:ext>
                  </a:extLst>
                </a:gridCol>
                <a:gridCol w="2535011">
                  <a:extLst>
                    <a:ext uri="{9D8B030D-6E8A-4147-A177-3AD203B41FA5}">
                      <a16:colId xmlns:a16="http://schemas.microsoft.com/office/drawing/2014/main" val="625565180"/>
                    </a:ext>
                  </a:extLst>
                </a:gridCol>
                <a:gridCol w="845004">
                  <a:extLst>
                    <a:ext uri="{9D8B030D-6E8A-4147-A177-3AD203B41FA5}">
                      <a16:colId xmlns:a16="http://schemas.microsoft.com/office/drawing/2014/main" val="394046215"/>
                    </a:ext>
                  </a:extLst>
                </a:gridCol>
                <a:gridCol w="845004">
                  <a:extLst>
                    <a:ext uri="{9D8B030D-6E8A-4147-A177-3AD203B41FA5}">
                      <a16:colId xmlns:a16="http://schemas.microsoft.com/office/drawing/2014/main" val="59709919"/>
                    </a:ext>
                  </a:extLst>
                </a:gridCol>
              </a:tblGrid>
              <a:tr h="256927">
                <a:tc>
                  <a:txBody>
                    <a:bodyPr/>
                    <a:lstStyle/>
                    <a:p>
                      <a:pPr algn="ctr" fontAlgn="b"/>
                      <a:endParaRPr lang="ja-JP" altLang="en-US" sz="1300" b="0" i="0" u="none" strike="noStrike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ja-JP" altLang="en-US" sz="1300" b="0" i="0" u="none" strike="noStrike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600" b="1" i="0" u="sng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利 用 案 内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ja-JP" altLang="en-US" sz="1300" b="0" i="0" u="none" strike="noStrike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ja-JP" altLang="en-US" sz="1300" b="0" i="0" u="none" strike="noStrike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1365309"/>
                  </a:ext>
                </a:extLst>
              </a:tr>
              <a:tr h="214106">
                <a:tc gridSpan="5">
                  <a:txBody>
                    <a:bodyPr/>
                    <a:lstStyle/>
                    <a:p>
                      <a:pPr algn="l" fontAlgn="b"/>
                      <a:r>
                        <a:rPr lang="ja-JP" altLang="en-US" sz="1300" b="1" i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 　開館時間・・・午前９時～午後６時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441399"/>
                  </a:ext>
                </a:extLst>
              </a:tr>
              <a:tr h="214106">
                <a:tc gridSpan="5">
                  <a:txBody>
                    <a:bodyPr/>
                    <a:lstStyle/>
                    <a:p>
                      <a:pPr algn="l" fontAlgn="b"/>
                      <a:r>
                        <a:rPr lang="ja-JP" altLang="en-US" sz="1300" b="1" i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 休館日　・・・年末年始（１２／２８～１／４）・特別整理期間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4308469"/>
                  </a:ext>
                </a:extLst>
              </a:tr>
            </a:tbl>
          </a:graphicData>
        </a:graphic>
      </p:graphicFrame>
      <p:graphicFrame>
        <p:nvGraphicFramePr>
          <p:cNvPr id="10" name="表 9">
            <a:extLst>
              <a:ext uri="{FF2B5EF4-FFF2-40B4-BE49-F238E27FC236}">
                <a16:creationId xmlns:a16="http://schemas.microsoft.com/office/drawing/2014/main" id="{A648C18E-8590-47BD-9637-FE95C84803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85398"/>
              </p:ext>
            </p:extLst>
          </p:nvPr>
        </p:nvGraphicFramePr>
        <p:xfrm>
          <a:off x="471486" y="7153592"/>
          <a:ext cx="5915026" cy="1070871"/>
        </p:xfrm>
        <a:graphic>
          <a:graphicData uri="http://schemas.openxmlformats.org/drawingml/2006/table">
            <a:tbl>
              <a:tblPr/>
              <a:tblGrid>
                <a:gridCol w="765474">
                  <a:extLst>
                    <a:ext uri="{9D8B030D-6E8A-4147-A177-3AD203B41FA5}">
                      <a16:colId xmlns:a16="http://schemas.microsoft.com/office/drawing/2014/main" val="2708642850"/>
                    </a:ext>
                  </a:extLst>
                </a:gridCol>
                <a:gridCol w="765474">
                  <a:extLst>
                    <a:ext uri="{9D8B030D-6E8A-4147-A177-3AD203B41FA5}">
                      <a16:colId xmlns:a16="http://schemas.microsoft.com/office/drawing/2014/main" val="2560968385"/>
                    </a:ext>
                  </a:extLst>
                </a:gridCol>
                <a:gridCol w="1530948">
                  <a:extLst>
                    <a:ext uri="{9D8B030D-6E8A-4147-A177-3AD203B41FA5}">
                      <a16:colId xmlns:a16="http://schemas.microsoft.com/office/drawing/2014/main" val="474482216"/>
                    </a:ext>
                  </a:extLst>
                </a:gridCol>
                <a:gridCol w="765474">
                  <a:extLst>
                    <a:ext uri="{9D8B030D-6E8A-4147-A177-3AD203B41FA5}">
                      <a16:colId xmlns:a16="http://schemas.microsoft.com/office/drawing/2014/main" val="2455755370"/>
                    </a:ext>
                  </a:extLst>
                </a:gridCol>
                <a:gridCol w="765474">
                  <a:extLst>
                    <a:ext uri="{9D8B030D-6E8A-4147-A177-3AD203B41FA5}">
                      <a16:colId xmlns:a16="http://schemas.microsoft.com/office/drawing/2014/main" val="3590708929"/>
                    </a:ext>
                  </a:extLst>
                </a:gridCol>
                <a:gridCol w="765474">
                  <a:extLst>
                    <a:ext uri="{9D8B030D-6E8A-4147-A177-3AD203B41FA5}">
                      <a16:colId xmlns:a16="http://schemas.microsoft.com/office/drawing/2014/main" val="3530678531"/>
                    </a:ext>
                  </a:extLst>
                </a:gridCol>
                <a:gridCol w="556708">
                  <a:extLst>
                    <a:ext uri="{9D8B030D-6E8A-4147-A177-3AD203B41FA5}">
                      <a16:colId xmlns:a16="http://schemas.microsoft.com/office/drawing/2014/main" val="3520808577"/>
                    </a:ext>
                  </a:extLst>
                </a:gridCol>
              </a:tblGrid>
              <a:tr h="232671">
                <a:tc>
                  <a:txBody>
                    <a:bodyPr/>
                    <a:lstStyle/>
                    <a:p>
                      <a:pPr algn="l" fontAlgn="b"/>
                      <a:endParaRPr lang="ja-JP" altLang="en-US" sz="1300" b="0" i="0" u="none" strike="noStrike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300" b="0" i="0" u="none" strike="noStrike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ja-JP" altLang="en-US" sz="1500" b="1" i="0" u="sng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 利 用 の 仕 方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300" b="0" i="0" u="none" strike="noStrike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300" b="0" i="0" u="none" strike="noStrike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300" b="0" i="0" u="none" strike="noStrike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6527079"/>
                  </a:ext>
                </a:extLst>
              </a:tr>
              <a:tr h="161319">
                <a:tc gridSpan="5">
                  <a:txBody>
                    <a:bodyPr/>
                    <a:lstStyle/>
                    <a:p>
                      <a:pPr algn="l" fontAlgn="b"/>
                      <a:r>
                        <a:rPr lang="ja-JP" altLang="en-US" sz="1100" b="1" i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・初めての方は、カウンターで利用者カードの申込みをして下さい。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100" b="1" i="0" u="none" strike="noStrike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100" b="0" i="0" u="none" strike="noStrike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5931047"/>
                  </a:ext>
                </a:extLst>
              </a:tr>
              <a:tr h="161319">
                <a:tc gridSpan="3">
                  <a:txBody>
                    <a:bodyPr/>
                    <a:lstStyle/>
                    <a:p>
                      <a:pPr algn="l" fontAlgn="b"/>
                      <a:r>
                        <a:rPr lang="ja-JP" altLang="en-US" sz="11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・本は、一人</a:t>
                      </a:r>
                      <a:r>
                        <a:rPr lang="en-US" altLang="ja-JP" sz="11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5</a:t>
                      </a:r>
                      <a:r>
                        <a:rPr lang="ja-JP" altLang="en-US" sz="11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冊</a:t>
                      </a:r>
                      <a:r>
                        <a:rPr lang="en-US" altLang="ja-JP" sz="11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</a:t>
                      </a:r>
                      <a:r>
                        <a:rPr lang="ja-JP" altLang="en-US" sz="11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週間借りられます。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100" b="1" i="0" u="none" strike="noStrike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100" b="1" i="0" u="none" strike="noStrike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100" b="1" i="0" u="none" strike="noStrike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100" b="0" i="0" u="none" strike="noStrike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8588257"/>
                  </a:ext>
                </a:extLst>
              </a:tr>
              <a:tr h="81337">
                <a:tc gridSpan="7">
                  <a:txBody>
                    <a:bodyPr/>
                    <a:lstStyle/>
                    <a:p>
                      <a:pPr algn="l" fontAlgn="b"/>
                      <a:r>
                        <a:rPr lang="ja-JP" altLang="en-US" sz="11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・返すときは、カウンターに持ってきて下さい</a:t>
                      </a:r>
                      <a:r>
                        <a:rPr lang="en-US" altLang="ja-JP" sz="11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｡(※</a:t>
                      </a:r>
                      <a:r>
                        <a:rPr lang="ja-JP" altLang="en-US" sz="11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直接、書架に返さないでください</a:t>
                      </a:r>
                      <a:r>
                        <a:rPr lang="en-US" altLang="ja-JP" sz="11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｡</a:t>
                      </a:r>
                      <a:r>
                        <a:rPr lang="ja-JP" altLang="en-US" sz="11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）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099316"/>
                  </a:ext>
                </a:extLst>
              </a:tr>
              <a:tr h="161319">
                <a:tc gridSpan="4">
                  <a:txBody>
                    <a:bodyPr/>
                    <a:lstStyle/>
                    <a:p>
                      <a:pPr algn="l" fontAlgn="b"/>
                      <a:r>
                        <a:rPr lang="ja-JP" altLang="en-US" sz="11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・閉まっている時は、入り口の箱の中に返却して下さい。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100" b="1" i="0" u="none" strike="noStrike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100" b="1" i="0" u="none" strike="noStrike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100" b="0" i="0" u="none" strike="noStrike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7233236"/>
                  </a:ext>
                </a:extLst>
              </a:tr>
              <a:tr h="161319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ja-JP" altLang="en-US" sz="11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 （</a:t>
                      </a:r>
                      <a:r>
                        <a:rPr lang="en-US" altLang="ja-JP" sz="11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※</a:t>
                      </a:r>
                      <a:r>
                        <a:rPr lang="ja-JP" altLang="en-US" sz="11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紙芝居・大型絵本は、直接、図書館カウンターに返却して下さい</a:t>
                      </a:r>
                      <a:r>
                        <a:rPr lang="en-US" altLang="ja-JP" sz="11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｡)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100" b="0" i="0" u="none" strike="noStrike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7688482"/>
                  </a:ext>
                </a:extLst>
              </a:tr>
            </a:tbl>
          </a:graphicData>
        </a:graphic>
      </p:graphicFrame>
      <p:graphicFrame>
        <p:nvGraphicFramePr>
          <p:cNvPr id="11" name="表 10">
            <a:extLst>
              <a:ext uri="{FF2B5EF4-FFF2-40B4-BE49-F238E27FC236}">
                <a16:creationId xmlns:a16="http://schemas.microsoft.com/office/drawing/2014/main" id="{0300E9C1-B31F-4A66-8A97-2C01F09245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565993"/>
              </p:ext>
            </p:extLst>
          </p:nvPr>
        </p:nvGraphicFramePr>
        <p:xfrm>
          <a:off x="614919" y="8356232"/>
          <a:ext cx="5915027" cy="1480115"/>
        </p:xfrm>
        <a:graphic>
          <a:graphicData uri="http://schemas.openxmlformats.org/drawingml/2006/table">
            <a:tbl>
              <a:tblPr/>
              <a:tblGrid>
                <a:gridCol w="845004">
                  <a:extLst>
                    <a:ext uri="{9D8B030D-6E8A-4147-A177-3AD203B41FA5}">
                      <a16:colId xmlns:a16="http://schemas.microsoft.com/office/drawing/2014/main" val="1084722463"/>
                    </a:ext>
                  </a:extLst>
                </a:gridCol>
                <a:gridCol w="845004">
                  <a:extLst>
                    <a:ext uri="{9D8B030D-6E8A-4147-A177-3AD203B41FA5}">
                      <a16:colId xmlns:a16="http://schemas.microsoft.com/office/drawing/2014/main" val="684137508"/>
                    </a:ext>
                  </a:extLst>
                </a:gridCol>
                <a:gridCol w="1690007">
                  <a:extLst>
                    <a:ext uri="{9D8B030D-6E8A-4147-A177-3AD203B41FA5}">
                      <a16:colId xmlns:a16="http://schemas.microsoft.com/office/drawing/2014/main" val="1976287217"/>
                    </a:ext>
                  </a:extLst>
                </a:gridCol>
                <a:gridCol w="845004">
                  <a:extLst>
                    <a:ext uri="{9D8B030D-6E8A-4147-A177-3AD203B41FA5}">
                      <a16:colId xmlns:a16="http://schemas.microsoft.com/office/drawing/2014/main" val="3011720029"/>
                    </a:ext>
                  </a:extLst>
                </a:gridCol>
                <a:gridCol w="845004">
                  <a:extLst>
                    <a:ext uri="{9D8B030D-6E8A-4147-A177-3AD203B41FA5}">
                      <a16:colId xmlns:a16="http://schemas.microsoft.com/office/drawing/2014/main" val="645826179"/>
                    </a:ext>
                  </a:extLst>
                </a:gridCol>
                <a:gridCol w="845004">
                  <a:extLst>
                    <a:ext uri="{9D8B030D-6E8A-4147-A177-3AD203B41FA5}">
                      <a16:colId xmlns:a16="http://schemas.microsoft.com/office/drawing/2014/main" val="3809857659"/>
                    </a:ext>
                  </a:extLst>
                </a:gridCol>
              </a:tblGrid>
              <a:tr h="265491">
                <a:tc>
                  <a:txBody>
                    <a:bodyPr/>
                    <a:lstStyle/>
                    <a:p>
                      <a:pPr algn="l" fontAlgn="b"/>
                      <a:endParaRPr lang="ja-JP" altLang="en-US" sz="1000" b="0" i="0" u="none" strike="noStrike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000" b="0" i="0" u="none" strike="noStrike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ja-JP" altLang="en-US" sz="14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★予約・リクエストサービス★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000" b="0" i="0" u="none" strike="noStrike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8184797"/>
                  </a:ext>
                </a:extLst>
              </a:tr>
              <a:tr h="214106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 ★　貸出中の本を予約することができます。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ja-JP" altLang="en-US" sz="1200" b="1" i="0" u="none" strike="noStrike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ja-JP" altLang="en-US" sz="1200" b="1" i="0" u="none" strike="noStrike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ja-JP" altLang="en-US" sz="1200" b="1" i="0" u="none" strike="noStrike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4358416"/>
                  </a:ext>
                </a:extLst>
              </a:tr>
              <a:tr h="214106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 ★　探している本がないときは、リクエストすることができます。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ja-JP" altLang="en-US" sz="1200" b="1" i="0" u="none" strike="noStrike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354123"/>
                  </a:ext>
                </a:extLst>
              </a:tr>
              <a:tr h="255430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 　★　高知県内の図書館からも借りることができます。</a:t>
                      </a:r>
                      <a:r>
                        <a:rPr lang="en-US" altLang="ja-JP" sz="1000" b="1" i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(</a:t>
                      </a:r>
                      <a:r>
                        <a:rPr lang="ja-JP" altLang="en-US" sz="1000" b="1" i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各図書館の条件があります。）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8672619"/>
                  </a:ext>
                </a:extLst>
              </a:tr>
              <a:tr h="299748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altLang="ja-JP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【</a:t>
                      </a:r>
                      <a:r>
                        <a:rPr lang="ja-JP" altLang="en-US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お気軽にご相談ください！！</a:t>
                      </a:r>
                      <a:r>
                        <a:rPr lang="en-US" altLang="ja-JP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】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609769"/>
                  </a:ext>
                </a:extLst>
              </a:tr>
              <a:tr h="231234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1" i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芸西村立図書館（芸西村教育委員会）　ＴＥＬ　３３－２</a:t>
                      </a:r>
                      <a:r>
                        <a:rPr lang="en-US" altLang="zh-TW" sz="1000" b="1" i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400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2689603"/>
                  </a:ext>
                </a:extLst>
              </a:tr>
            </a:tbl>
          </a:graphicData>
        </a:graphic>
      </p:graphicFrame>
      <p:pic>
        <p:nvPicPr>
          <p:cNvPr id="12" name="図 11">
            <a:extLst>
              <a:ext uri="{FF2B5EF4-FFF2-40B4-BE49-F238E27FC236}">
                <a16:creationId xmlns:a16="http://schemas.microsoft.com/office/drawing/2014/main" id="{686749E1-78E8-4E87-A855-4D8B206F10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5906" y="5679546"/>
            <a:ext cx="2151530" cy="2151530"/>
          </a:xfrm>
          <a:prstGeom prst="rect">
            <a:avLst/>
          </a:prstGeom>
        </p:spPr>
      </p:pic>
      <p:graphicFrame>
        <p:nvGraphicFramePr>
          <p:cNvPr id="14" name="表 13">
            <a:extLst>
              <a:ext uri="{FF2B5EF4-FFF2-40B4-BE49-F238E27FC236}">
                <a16:creationId xmlns:a16="http://schemas.microsoft.com/office/drawing/2014/main" id="{791FB5FB-955E-496A-9651-9E73B88103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959277"/>
              </p:ext>
            </p:extLst>
          </p:nvPr>
        </p:nvGraphicFramePr>
        <p:xfrm>
          <a:off x="370211" y="464017"/>
          <a:ext cx="6117573" cy="5207384"/>
        </p:xfrm>
        <a:graphic>
          <a:graphicData uri="http://schemas.openxmlformats.org/drawingml/2006/table">
            <a:tbl>
              <a:tblPr/>
              <a:tblGrid>
                <a:gridCol w="873939">
                  <a:extLst>
                    <a:ext uri="{9D8B030D-6E8A-4147-A177-3AD203B41FA5}">
                      <a16:colId xmlns:a16="http://schemas.microsoft.com/office/drawing/2014/main" val="586565256"/>
                    </a:ext>
                  </a:extLst>
                </a:gridCol>
                <a:gridCol w="873939">
                  <a:extLst>
                    <a:ext uri="{9D8B030D-6E8A-4147-A177-3AD203B41FA5}">
                      <a16:colId xmlns:a16="http://schemas.microsoft.com/office/drawing/2014/main" val="729746776"/>
                    </a:ext>
                  </a:extLst>
                </a:gridCol>
                <a:gridCol w="873939">
                  <a:extLst>
                    <a:ext uri="{9D8B030D-6E8A-4147-A177-3AD203B41FA5}">
                      <a16:colId xmlns:a16="http://schemas.microsoft.com/office/drawing/2014/main" val="35482547"/>
                    </a:ext>
                  </a:extLst>
                </a:gridCol>
                <a:gridCol w="873939">
                  <a:extLst>
                    <a:ext uri="{9D8B030D-6E8A-4147-A177-3AD203B41FA5}">
                      <a16:colId xmlns:a16="http://schemas.microsoft.com/office/drawing/2014/main" val="1915910290"/>
                    </a:ext>
                  </a:extLst>
                </a:gridCol>
                <a:gridCol w="873939">
                  <a:extLst>
                    <a:ext uri="{9D8B030D-6E8A-4147-A177-3AD203B41FA5}">
                      <a16:colId xmlns:a16="http://schemas.microsoft.com/office/drawing/2014/main" val="1941871603"/>
                    </a:ext>
                  </a:extLst>
                </a:gridCol>
                <a:gridCol w="873939">
                  <a:extLst>
                    <a:ext uri="{9D8B030D-6E8A-4147-A177-3AD203B41FA5}">
                      <a16:colId xmlns:a16="http://schemas.microsoft.com/office/drawing/2014/main" val="2824239650"/>
                    </a:ext>
                  </a:extLst>
                </a:gridCol>
                <a:gridCol w="873939">
                  <a:extLst>
                    <a:ext uri="{9D8B030D-6E8A-4147-A177-3AD203B41FA5}">
                      <a16:colId xmlns:a16="http://schemas.microsoft.com/office/drawing/2014/main" val="1677158307"/>
                    </a:ext>
                  </a:extLst>
                </a:gridCol>
              </a:tblGrid>
              <a:tr h="200229">
                <a:tc>
                  <a:txBody>
                    <a:bodyPr/>
                    <a:lstStyle/>
                    <a:p>
                      <a:pPr algn="l" fontAlgn="b"/>
                      <a:endParaRPr lang="ja-JP" altLang="en-US" sz="1000" b="0" i="0" u="none" strike="noStrike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000" b="0" i="0" u="none" strike="noStrike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000" b="0" i="0" u="none" strike="noStrike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ja-JP" altLang="en-US" sz="25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９月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000" b="0" i="0" u="none" strike="noStrike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000" b="0" i="0" u="none" strike="noStrike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000" b="0" i="0" u="none" strike="noStrike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2205011"/>
                  </a:ext>
                </a:extLst>
              </a:tr>
              <a:tr h="348812">
                <a:tc>
                  <a:txBody>
                    <a:bodyPr/>
                    <a:lstStyle/>
                    <a:p>
                      <a:pPr algn="l" fontAlgn="b"/>
                      <a:endParaRPr lang="ja-JP" altLang="en-US" sz="1000" b="0" i="0" u="none" strike="noStrike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000" b="0" i="0" u="none" strike="noStrike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000" b="0" i="0" u="none" strike="noStrike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000" b="0" i="0" u="none" strike="noStrike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000" b="0" i="0" u="none" strike="noStrike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000" b="0" i="0" u="none" strike="noStrike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3655672"/>
                  </a:ext>
                </a:extLst>
              </a:tr>
              <a:tr h="393822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日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月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火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木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金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土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7082422"/>
                  </a:ext>
                </a:extLst>
              </a:tr>
              <a:tr h="281301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1081499"/>
                  </a:ext>
                </a:extLst>
              </a:tr>
              <a:tr h="281301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000" b="1" i="0" u="none" strike="noStrike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1" i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3720816"/>
                  </a:ext>
                </a:extLst>
              </a:tr>
              <a:tr h="306054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0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1" i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8358421"/>
                  </a:ext>
                </a:extLst>
              </a:tr>
              <a:tr h="28130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4116401"/>
                  </a:ext>
                </a:extLst>
              </a:tr>
              <a:tr h="281301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8277848"/>
                  </a:ext>
                </a:extLst>
              </a:tr>
              <a:tr h="288052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300" b="1" i="0" u="none" strike="noStrike">
                          <a:effectLst/>
                          <a:latin typeface="HGSｺﾞｼｯｸE" panose="020B0900000000000000" pitchFamily="50" charset="-128"/>
                          <a:ea typeface="HGSｺﾞｼｯｸE" panose="020B0900000000000000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958254"/>
                  </a:ext>
                </a:extLst>
              </a:tr>
              <a:tr h="28130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5138061"/>
                  </a:ext>
                </a:extLst>
              </a:tr>
              <a:tr h="281301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i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絨毯清掃</a:t>
                      </a:r>
                      <a:r>
                        <a:rPr lang="ja-JP" altLang="en-US" sz="1200" b="0" i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100" b="0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敬老の日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ja-JP" altLang="en-US" sz="900" b="0" i="0" u="none" strike="noStrike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よみきかせ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6016987"/>
                  </a:ext>
                </a:extLst>
              </a:tr>
              <a:tr h="281301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300" b="1" i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の為休館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300" b="0" i="0" u="none" strike="noStrike" dirty="0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8928581"/>
                  </a:ext>
                </a:extLst>
              </a:tr>
              <a:tr h="28130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1468954"/>
                  </a:ext>
                </a:extLst>
              </a:tr>
              <a:tr h="288052">
                <a:tc>
                  <a:txBody>
                    <a:bodyPr/>
                    <a:lstStyle/>
                    <a:p>
                      <a:pPr algn="ctr" fontAlgn="ctr"/>
                      <a:endParaRPr lang="ja-JP" altLang="en-US" sz="1400" b="1" i="0" u="none" strike="noStrike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400" b="1" i="0" u="none" strike="noStrike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秋分の日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b="0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300" b="0" i="0" u="none" strike="noStrike"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　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0549425"/>
                  </a:ext>
                </a:extLst>
              </a:tr>
              <a:tr h="288052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300" b="1" i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400" b="1" i="0" u="none" strike="noStrike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300" b="1" i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5554279"/>
                  </a:ext>
                </a:extLst>
              </a:tr>
              <a:tr h="28130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0" i="0" u="none" strike="noStrike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0" i="0" u="none" strike="noStrike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0" i="0" u="none" strike="noStrike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0" i="0" u="none" strike="noStrike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0745544"/>
                  </a:ext>
                </a:extLst>
              </a:tr>
              <a:tr h="281301"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b="0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100" b="0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0" i="0" u="none" strike="noStrike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0" i="0" u="none" strike="noStrike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0" i="0" u="none" strike="noStrike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0" i="0" u="none" strike="noStrike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330924"/>
                  </a:ext>
                </a:extLst>
              </a:tr>
              <a:tr h="281301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300" b="1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0" i="0" u="none" strike="noStrike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0" i="0" u="none" strike="noStrike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0" i="0" u="none" strike="noStrike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200" b="0" i="0" u="none" strike="noStrike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4029107"/>
                  </a:ext>
                </a:extLst>
              </a:tr>
            </a:tbl>
          </a:graphicData>
        </a:graphic>
      </p:graphicFrame>
      <p:pic>
        <p:nvPicPr>
          <p:cNvPr id="5" name="図 4">
            <a:extLst>
              <a:ext uri="{FF2B5EF4-FFF2-40B4-BE49-F238E27FC236}">
                <a16:creationId xmlns:a16="http://schemas.microsoft.com/office/drawing/2014/main" id="{D3A38505-7CD6-405E-99C8-B2B5A5688D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080" y="392959"/>
            <a:ext cx="645459" cy="630936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A219FC5B-F3AB-4AE5-ADCA-975E514B4F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39590" y="150305"/>
            <a:ext cx="816628" cy="84406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B3933155-596F-46CB-8899-BAF7AB080A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5508553" y="234500"/>
            <a:ext cx="734528" cy="780436"/>
          </a:xfrm>
          <a:prstGeom prst="rect">
            <a:avLst/>
          </a:prstGeom>
        </p:spPr>
      </p:pic>
      <p:sp>
        <p:nvSpPr>
          <p:cNvPr id="17" name="スクロール: 横 16">
            <a:extLst>
              <a:ext uri="{FF2B5EF4-FFF2-40B4-BE49-F238E27FC236}">
                <a16:creationId xmlns:a16="http://schemas.microsoft.com/office/drawing/2014/main" id="{3F02640F-59C1-4DED-A4A8-FA7462D48662}"/>
              </a:ext>
            </a:extLst>
          </p:cNvPr>
          <p:cNvSpPr/>
          <p:nvPr/>
        </p:nvSpPr>
        <p:spPr>
          <a:xfrm>
            <a:off x="453557" y="5609321"/>
            <a:ext cx="3763497" cy="824970"/>
          </a:xfrm>
          <a:prstGeom prst="horizontalScroll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8F606C64-03CE-439D-8926-346C2FDD4856}"/>
              </a:ext>
            </a:extLst>
          </p:cNvPr>
          <p:cNvSpPr/>
          <p:nvPr/>
        </p:nvSpPr>
        <p:spPr>
          <a:xfrm>
            <a:off x="586003" y="5844033"/>
            <a:ext cx="41853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図書館は祝日も開館しています</a:t>
            </a:r>
            <a:r>
              <a:rPr lang="ja-JP" altLang="en-US" dirty="0"/>
              <a:t> </a:t>
            </a:r>
          </a:p>
        </p:txBody>
      </p:sp>
      <p:sp>
        <p:nvSpPr>
          <p:cNvPr id="19" name="字幕 2">
            <a:extLst>
              <a:ext uri="{FF2B5EF4-FFF2-40B4-BE49-F238E27FC236}">
                <a16:creationId xmlns:a16="http://schemas.microsoft.com/office/drawing/2014/main" id="{89DA5509-CAB0-4EEF-BFC1-2483774D74F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930548" y="4925416"/>
            <a:ext cx="3719998" cy="98997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400" b="1" dirty="0" err="1"/>
              <a:t>えほん</a:t>
            </a:r>
            <a:r>
              <a:rPr lang="ja-JP" altLang="en-US" sz="1400" b="1" dirty="0"/>
              <a:t>よみきかせ　</a:t>
            </a:r>
            <a:r>
              <a:rPr lang="en-US" altLang="ja-JP" sz="1400" b="1" dirty="0"/>
              <a:t>9</a:t>
            </a:r>
            <a:r>
              <a:rPr lang="ja-JP" altLang="en-US" sz="1400" b="1" dirty="0"/>
              <a:t>月</a:t>
            </a:r>
            <a:r>
              <a:rPr lang="en-US" altLang="ja-JP" sz="1400" b="1" dirty="0"/>
              <a:t>20</a:t>
            </a:r>
            <a:r>
              <a:rPr lang="ja-JP" altLang="en-US" sz="1400" b="1" dirty="0"/>
              <a:t>日</a:t>
            </a:r>
            <a:r>
              <a:rPr lang="en-US" altLang="ja-JP" sz="1400" b="1" dirty="0"/>
              <a:t>(</a:t>
            </a:r>
            <a:r>
              <a:rPr lang="ja-JP" altLang="en-US" sz="1400" b="1" dirty="0"/>
              <a:t>土</a:t>
            </a:r>
            <a:r>
              <a:rPr lang="en-US" altLang="ja-JP" sz="1400" b="1" dirty="0"/>
              <a:t>)10:00</a:t>
            </a:r>
            <a:r>
              <a:rPr lang="ja-JP" altLang="en-US" sz="1400" b="1" dirty="0"/>
              <a:t>～</a:t>
            </a:r>
            <a:r>
              <a:rPr lang="en-US" altLang="ja-JP" sz="1400" b="1" dirty="0"/>
              <a:t>11:00</a:t>
            </a:r>
          </a:p>
          <a:p>
            <a:r>
              <a:rPr lang="ja-JP" altLang="en-US" sz="1400" b="1" dirty="0"/>
              <a:t>生涯学習館</a:t>
            </a:r>
            <a:r>
              <a:rPr lang="en-US" altLang="ja-JP" sz="1400" b="1" dirty="0"/>
              <a:t>(</a:t>
            </a:r>
            <a:r>
              <a:rPr lang="ja-JP" altLang="en-US" sz="1400" b="1" dirty="0"/>
              <a:t>図書館</a:t>
            </a:r>
            <a:r>
              <a:rPr lang="en-US" altLang="ja-JP" sz="1400" b="1" dirty="0"/>
              <a:t>)2</a:t>
            </a:r>
            <a:r>
              <a:rPr lang="ja-JP" altLang="en-US" sz="1400" b="1" dirty="0"/>
              <a:t>階学習室</a:t>
            </a:r>
            <a:endParaRPr lang="en-US" altLang="ja-JP" sz="1400" b="1" dirty="0"/>
          </a:p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26655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</TotalTime>
  <Words>98</Words>
  <Application>Microsoft Office PowerPoint</Application>
  <PresentationFormat>A4 210 x 297 mm</PresentationFormat>
  <Paragraphs>113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1" baseType="lpstr">
      <vt:lpstr>HGP創英角ｺﾞｼｯｸUB</vt:lpstr>
      <vt:lpstr>HGSｺﾞｼｯｸE</vt:lpstr>
      <vt:lpstr>HGS創英角ｺﾞｼｯｸUB</vt:lpstr>
      <vt:lpstr>HG丸ｺﾞｼｯｸM-PRO</vt:lpstr>
      <vt:lpstr>游ゴシック</vt:lpstr>
      <vt:lpstr>游ゴシック Light</vt:lpstr>
      <vt:lpstr>Arial</vt:lpstr>
      <vt:lpstr>Calibri</vt:lpstr>
      <vt:lpstr>Calibri Light</vt:lpstr>
      <vt:lpstr>Office テーマ</vt:lpstr>
      <vt:lpstr>えほんよみきかせ　9月20日(土)10:00～11:00 生涯学習館(図書館)2階学習室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geisei</dc:creator>
  <cp:lastModifiedBy>教育委員会 図書</cp:lastModifiedBy>
  <cp:revision>10</cp:revision>
  <dcterms:created xsi:type="dcterms:W3CDTF">2025-08-12T01:54:10Z</dcterms:created>
  <dcterms:modified xsi:type="dcterms:W3CDTF">2025-08-20T01:34:18Z</dcterms:modified>
</cp:coreProperties>
</file>