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302" y="-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54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2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3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9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3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7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1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23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10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30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7A0A5-F076-42A2-B3DD-AF2318A2E243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7503-113F-41AB-B4CB-102E77A0D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1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4931A2A-8AB1-4796-8C7A-C0E8B3CEBF12}"/>
              </a:ext>
            </a:extLst>
          </p:cNvPr>
          <p:cNvSpPr/>
          <p:nvPr/>
        </p:nvSpPr>
        <p:spPr>
          <a:xfrm>
            <a:off x="327512" y="5418104"/>
            <a:ext cx="4479476" cy="82936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F6DB8305-3B1B-45A3-B680-CDBC806BB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271" y="2388577"/>
            <a:ext cx="2246655" cy="209164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BEF1681-2741-415F-9F93-329C9029A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30148">
            <a:off x="49900" y="54577"/>
            <a:ext cx="1058316" cy="108267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61D384E-9E75-4290-B6E2-DF5050E9EE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4675" y="-25399"/>
            <a:ext cx="1177125" cy="107707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BF15D58-D17F-4C4E-8BBA-CEE7D1777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0163" y="9212056"/>
            <a:ext cx="5829300" cy="344875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3EE638-161F-4984-8224-B5C690003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621" y="1509006"/>
            <a:ext cx="1983191" cy="794801"/>
          </a:xfrm>
        </p:spPr>
        <p:txBody>
          <a:bodyPr/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図書館は祝日も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開館しています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096C594-CA42-48C3-B3B1-BD0BF94EA9C4}"/>
              </a:ext>
            </a:extLst>
          </p:cNvPr>
          <p:cNvSpPr/>
          <p:nvPr/>
        </p:nvSpPr>
        <p:spPr>
          <a:xfrm>
            <a:off x="1771332" y="103116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DA96126-F514-4101-B564-19E141B45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366091"/>
              </p:ext>
            </p:extLst>
          </p:nvPr>
        </p:nvGraphicFramePr>
        <p:xfrm>
          <a:off x="278210" y="6286612"/>
          <a:ext cx="5915027" cy="768525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3503156369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865228082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415230110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942891561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553964901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584473"/>
                  </a:ext>
                </a:extLst>
              </a:tr>
              <a:tr h="297492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06898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27742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5AF50B3A-19CD-4B49-83A7-F00DB907A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154594"/>
              </p:ext>
            </p:extLst>
          </p:nvPr>
        </p:nvGraphicFramePr>
        <p:xfrm>
          <a:off x="303611" y="7215387"/>
          <a:ext cx="5915026" cy="1070871"/>
        </p:xfrm>
        <a:graphic>
          <a:graphicData uri="http://schemas.openxmlformats.org/drawingml/2006/table">
            <a:tbl>
              <a:tblPr/>
              <a:tblGrid>
                <a:gridCol w="765474">
                  <a:extLst>
                    <a:ext uri="{9D8B030D-6E8A-4147-A177-3AD203B41FA5}">
                      <a16:colId xmlns:a16="http://schemas.microsoft.com/office/drawing/2014/main" val="1987578227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3542160071"/>
                    </a:ext>
                  </a:extLst>
                </a:gridCol>
                <a:gridCol w="1530948">
                  <a:extLst>
                    <a:ext uri="{9D8B030D-6E8A-4147-A177-3AD203B41FA5}">
                      <a16:colId xmlns:a16="http://schemas.microsoft.com/office/drawing/2014/main" val="2561398454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3590781938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829071168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261850033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889190244"/>
                    </a:ext>
                  </a:extLst>
                </a:gridCol>
              </a:tblGrid>
              <a:tr h="232671"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5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415408"/>
                  </a:ext>
                </a:extLst>
              </a:tr>
              <a:tr h="161319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59180"/>
                  </a:ext>
                </a:extLst>
              </a:tr>
              <a:tr h="1613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801961"/>
                  </a:ext>
                </a:extLst>
              </a:tr>
              <a:tr h="161319">
                <a:tc gridSpan="7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｡(※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90491"/>
                  </a:ext>
                </a:extLst>
              </a:tr>
              <a:tr h="161319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90372"/>
                  </a:ext>
                </a:extLst>
              </a:tr>
              <a:tr h="16131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020261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01A56C6-12DA-46CE-8894-FBB92055F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882998"/>
              </p:ext>
            </p:extLst>
          </p:nvPr>
        </p:nvGraphicFramePr>
        <p:xfrm>
          <a:off x="303610" y="8336487"/>
          <a:ext cx="5915027" cy="1438791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652394771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836162680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3814495401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31508590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92622862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137303388"/>
                    </a:ext>
                  </a:extLst>
                </a:gridCol>
              </a:tblGrid>
              <a:tr h="26549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371415"/>
                  </a:ext>
                </a:extLst>
              </a:tr>
              <a:tr h="21410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287675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193498"/>
                  </a:ext>
                </a:extLst>
              </a:tr>
              <a:tr h="2141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★　高知県内の図書館からも借りることができます。</a:t>
                      </a:r>
                      <a:r>
                        <a:rPr lang="en-US" altLang="ja-JP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387012"/>
                  </a:ext>
                </a:extLst>
              </a:tr>
              <a:tr h="29974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488448"/>
                  </a:ext>
                </a:extLst>
              </a:tr>
              <a:tr h="23123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３３－２</a:t>
                      </a:r>
                      <a:r>
                        <a:rPr lang="en-US" altLang="zh-TW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030829"/>
                  </a:ext>
                </a:extLst>
              </a:tr>
            </a:tbl>
          </a:graphicData>
        </a:graphic>
      </p:graphicFrame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68AD87D5-993A-4B58-9610-370ED8DAD6B3}"/>
              </a:ext>
            </a:extLst>
          </p:cNvPr>
          <p:cNvSpPr/>
          <p:nvPr/>
        </p:nvSpPr>
        <p:spPr>
          <a:xfrm>
            <a:off x="4880094" y="4631766"/>
            <a:ext cx="1783960" cy="209164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86079B05-4576-4F72-9390-2C29562BABB4}"/>
              </a:ext>
            </a:extLst>
          </p:cNvPr>
          <p:cNvSpPr txBox="1">
            <a:spLocks/>
          </p:cNvSpPr>
          <p:nvPr/>
        </p:nvSpPr>
        <p:spPr>
          <a:xfrm>
            <a:off x="4702311" y="4782013"/>
            <a:ext cx="1986221" cy="18970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/>
              <a:t>7</a:t>
            </a:r>
            <a:r>
              <a:rPr lang="ja-JP" altLang="en-US" b="1" dirty="0"/>
              <a:t>月</a:t>
            </a:r>
            <a:r>
              <a:rPr lang="en-US" altLang="ja-JP" b="1" dirty="0"/>
              <a:t>26</a:t>
            </a:r>
            <a:r>
              <a:rPr lang="ja-JP" altLang="en-US" b="1" dirty="0"/>
              <a:t>日</a:t>
            </a:r>
            <a:r>
              <a:rPr lang="en-US" altLang="ja-JP" b="1" dirty="0"/>
              <a:t>(</a:t>
            </a:r>
            <a:r>
              <a:rPr lang="ja-JP" altLang="en-US" b="1" dirty="0"/>
              <a:t>土</a:t>
            </a:r>
            <a:r>
              <a:rPr lang="en-US" altLang="ja-JP" b="1" dirty="0"/>
              <a:t>)</a:t>
            </a:r>
          </a:p>
          <a:p>
            <a:r>
              <a:rPr lang="en-US" altLang="ja-JP" b="1" dirty="0"/>
              <a:t>9:30</a:t>
            </a:r>
            <a:r>
              <a:rPr lang="ja-JP" altLang="en-US" b="1" dirty="0"/>
              <a:t>～</a:t>
            </a:r>
            <a:r>
              <a:rPr lang="en-US" altLang="ja-JP" b="1" dirty="0"/>
              <a:t>11:00</a:t>
            </a:r>
          </a:p>
          <a:p>
            <a:r>
              <a:rPr lang="ja-JP" altLang="en-US" sz="1500" b="1" dirty="0"/>
              <a:t>生涯学習館</a:t>
            </a:r>
            <a:endParaRPr lang="en-US" altLang="ja-JP" sz="1500" b="1" dirty="0"/>
          </a:p>
          <a:p>
            <a:r>
              <a:rPr lang="en-US" altLang="ja-JP" sz="1500" b="1" dirty="0"/>
              <a:t>(</a:t>
            </a:r>
            <a:r>
              <a:rPr lang="ja-JP" altLang="en-US" sz="1500" b="1" dirty="0"/>
              <a:t>図書館</a:t>
            </a:r>
            <a:r>
              <a:rPr lang="en-US" altLang="ja-JP" sz="1500" b="1" dirty="0"/>
              <a:t>)</a:t>
            </a:r>
            <a:r>
              <a:rPr lang="ja-JP" altLang="en-US" sz="1500" b="1" dirty="0"/>
              <a:t>入口に</a:t>
            </a:r>
            <a:endParaRPr lang="en-US" altLang="ja-JP" sz="1500" b="1" dirty="0"/>
          </a:p>
          <a:p>
            <a:r>
              <a:rPr lang="ja-JP" altLang="en-US" sz="1500" b="1" dirty="0"/>
              <a:t>移動図書館バス</a:t>
            </a:r>
            <a:endParaRPr lang="en-US" altLang="ja-JP" sz="1500" b="1" dirty="0"/>
          </a:p>
          <a:p>
            <a:r>
              <a:rPr lang="ja-JP" altLang="en-US" sz="1500" b="1" dirty="0"/>
              <a:t>がやってきます</a:t>
            </a:r>
            <a:endParaRPr lang="en-US" altLang="ja-JP" sz="1500" b="1" dirty="0"/>
          </a:p>
          <a:p>
            <a:endParaRPr lang="ja-JP" altLang="en-US" dirty="0"/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41D49F23-B314-49B2-8612-7A1380125C8A}"/>
              </a:ext>
            </a:extLst>
          </p:cNvPr>
          <p:cNvSpPr txBox="1">
            <a:spLocks/>
          </p:cNvSpPr>
          <p:nvPr/>
        </p:nvSpPr>
        <p:spPr>
          <a:xfrm>
            <a:off x="-287835" y="5575227"/>
            <a:ext cx="2542220" cy="6533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err="1"/>
              <a:t>えほん</a:t>
            </a:r>
            <a:endParaRPr lang="en-US" altLang="ja-JP" b="1" dirty="0"/>
          </a:p>
          <a:p>
            <a:r>
              <a:rPr lang="ja-JP" altLang="en-US" b="1" dirty="0"/>
              <a:t>よみきかせ</a:t>
            </a:r>
            <a:endParaRPr lang="en-US" altLang="ja-JP" b="1" dirty="0"/>
          </a:p>
          <a:p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6351FF2-B9A8-47E0-9C57-3C518F77E4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0805" y="8083876"/>
            <a:ext cx="1771337" cy="1634058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065BA20-5E07-4148-8B31-57170217C3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27599" y="5045305"/>
            <a:ext cx="634039" cy="73768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AD55018-0A8D-49CF-A612-D33982B2CB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46288" y="6505666"/>
            <a:ext cx="918376" cy="645977"/>
          </a:xfrm>
          <a:prstGeom prst="rect">
            <a:avLst/>
          </a:prstGeom>
        </p:spPr>
      </p:pic>
      <p:sp>
        <p:nvSpPr>
          <p:cNvPr id="21" name="字幕 2">
            <a:extLst>
              <a:ext uri="{FF2B5EF4-FFF2-40B4-BE49-F238E27FC236}">
                <a16:creationId xmlns:a16="http://schemas.microsoft.com/office/drawing/2014/main" id="{4450ECEA-A560-4DB7-BF2C-693007C27875}"/>
              </a:ext>
            </a:extLst>
          </p:cNvPr>
          <p:cNvSpPr txBox="1">
            <a:spLocks/>
          </p:cNvSpPr>
          <p:nvPr/>
        </p:nvSpPr>
        <p:spPr>
          <a:xfrm>
            <a:off x="1790382" y="5325014"/>
            <a:ext cx="3134694" cy="891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b="1" dirty="0"/>
          </a:p>
          <a:p>
            <a:r>
              <a:rPr lang="en-US" altLang="ja-JP" b="1" dirty="0"/>
              <a:t>7</a:t>
            </a:r>
            <a:r>
              <a:rPr lang="ja-JP" altLang="en-US" b="1" dirty="0"/>
              <a:t>月</a:t>
            </a:r>
            <a:r>
              <a:rPr lang="en-US" altLang="ja-JP" b="1" dirty="0"/>
              <a:t>19</a:t>
            </a:r>
            <a:r>
              <a:rPr lang="ja-JP" altLang="en-US" b="1" dirty="0"/>
              <a:t>日</a:t>
            </a:r>
            <a:r>
              <a:rPr lang="en-US" altLang="ja-JP" b="1" dirty="0"/>
              <a:t>(</a:t>
            </a:r>
            <a:r>
              <a:rPr lang="ja-JP" altLang="en-US" b="1" dirty="0"/>
              <a:t>土</a:t>
            </a:r>
            <a:r>
              <a:rPr lang="en-US" altLang="ja-JP" b="1" dirty="0"/>
              <a:t>)10:00</a:t>
            </a:r>
            <a:r>
              <a:rPr lang="ja-JP" altLang="en-US" b="1" dirty="0"/>
              <a:t>～</a:t>
            </a:r>
            <a:r>
              <a:rPr lang="en-US" altLang="ja-JP" b="1" dirty="0"/>
              <a:t>11:00</a:t>
            </a:r>
          </a:p>
          <a:p>
            <a:r>
              <a:rPr lang="ja-JP" altLang="en-US" sz="1600" b="1" dirty="0"/>
              <a:t>生涯学習館</a:t>
            </a:r>
            <a:r>
              <a:rPr lang="en-US" altLang="ja-JP" sz="1600" b="1" dirty="0"/>
              <a:t>(</a:t>
            </a:r>
            <a:r>
              <a:rPr lang="ja-JP" altLang="en-US" sz="1600" b="1" dirty="0"/>
              <a:t>図書館</a:t>
            </a:r>
            <a:r>
              <a:rPr lang="en-US" altLang="ja-JP" sz="1600" b="1" dirty="0"/>
              <a:t>)2</a:t>
            </a:r>
            <a:r>
              <a:rPr lang="ja-JP" altLang="en-US" sz="1600" b="1" dirty="0"/>
              <a:t>階学習室</a:t>
            </a:r>
            <a:endParaRPr lang="en-US" altLang="ja-JP" sz="1600" b="1" dirty="0"/>
          </a:p>
          <a:p>
            <a:endParaRPr lang="ja-JP" altLang="en-US" dirty="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6499A5B2-8276-498C-BC64-593AA5F9BF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838129">
            <a:off x="1166870" y="5192265"/>
            <a:ext cx="1273235" cy="1262444"/>
          </a:xfrm>
          <a:prstGeom prst="rect">
            <a:avLst/>
          </a:prstGeom>
        </p:spPr>
      </p:pic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2680E22E-325F-4A2C-A3F7-87EAC9E47E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97095"/>
              </p:ext>
            </p:extLst>
          </p:nvPr>
        </p:nvGraphicFramePr>
        <p:xfrm>
          <a:off x="267209" y="554164"/>
          <a:ext cx="6328055" cy="4796821"/>
        </p:xfrm>
        <a:graphic>
          <a:graphicData uri="http://schemas.openxmlformats.org/drawingml/2006/table">
            <a:tbl>
              <a:tblPr/>
              <a:tblGrid>
                <a:gridCol w="895844">
                  <a:extLst>
                    <a:ext uri="{9D8B030D-6E8A-4147-A177-3AD203B41FA5}">
                      <a16:colId xmlns:a16="http://schemas.microsoft.com/office/drawing/2014/main" val="2466267143"/>
                    </a:ext>
                  </a:extLst>
                </a:gridCol>
                <a:gridCol w="895844">
                  <a:extLst>
                    <a:ext uri="{9D8B030D-6E8A-4147-A177-3AD203B41FA5}">
                      <a16:colId xmlns:a16="http://schemas.microsoft.com/office/drawing/2014/main" val="3901240829"/>
                    </a:ext>
                  </a:extLst>
                </a:gridCol>
                <a:gridCol w="895844">
                  <a:extLst>
                    <a:ext uri="{9D8B030D-6E8A-4147-A177-3AD203B41FA5}">
                      <a16:colId xmlns:a16="http://schemas.microsoft.com/office/drawing/2014/main" val="1840870810"/>
                    </a:ext>
                  </a:extLst>
                </a:gridCol>
                <a:gridCol w="895844">
                  <a:extLst>
                    <a:ext uri="{9D8B030D-6E8A-4147-A177-3AD203B41FA5}">
                      <a16:colId xmlns:a16="http://schemas.microsoft.com/office/drawing/2014/main" val="2717568752"/>
                    </a:ext>
                  </a:extLst>
                </a:gridCol>
                <a:gridCol w="895844">
                  <a:extLst>
                    <a:ext uri="{9D8B030D-6E8A-4147-A177-3AD203B41FA5}">
                      <a16:colId xmlns:a16="http://schemas.microsoft.com/office/drawing/2014/main" val="4030154111"/>
                    </a:ext>
                  </a:extLst>
                </a:gridCol>
                <a:gridCol w="895844">
                  <a:extLst>
                    <a:ext uri="{9D8B030D-6E8A-4147-A177-3AD203B41FA5}">
                      <a16:colId xmlns:a16="http://schemas.microsoft.com/office/drawing/2014/main" val="822874400"/>
                    </a:ext>
                  </a:extLst>
                </a:gridCol>
                <a:gridCol w="952991">
                  <a:extLst>
                    <a:ext uri="{9D8B030D-6E8A-4147-A177-3AD203B41FA5}">
                      <a16:colId xmlns:a16="http://schemas.microsoft.com/office/drawing/2014/main" val="873350187"/>
                    </a:ext>
                  </a:extLst>
                </a:gridCol>
              </a:tblGrid>
              <a:tr h="183965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681536"/>
                  </a:ext>
                </a:extLst>
              </a:tr>
              <a:tr h="320480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85162"/>
                  </a:ext>
                </a:extLst>
              </a:tr>
              <a:tr h="3618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237632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446880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9817"/>
                  </a:ext>
                </a:extLst>
              </a:tr>
              <a:tr h="2811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986768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983383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301611"/>
                  </a:ext>
                </a:extLst>
              </a:tr>
              <a:tr h="2646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667482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864490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よみきかせ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799619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352977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187259"/>
                  </a:ext>
                </a:extLst>
              </a:tr>
              <a:tr h="2646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海の日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移動図書館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19843"/>
                  </a:ext>
                </a:extLst>
              </a:tr>
              <a:tr h="2646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094149"/>
                  </a:ext>
                </a:extLst>
              </a:tr>
              <a:tr h="2584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623535"/>
                  </a:ext>
                </a:extLst>
              </a:tr>
              <a:tr h="264654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蔵書整理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177406"/>
                  </a:ext>
                </a:extLst>
              </a:tr>
              <a:tr h="2646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52414"/>
                  </a:ext>
                </a:extLst>
              </a:tr>
            </a:tbl>
          </a:graphicData>
        </a:graphic>
      </p:graphicFrame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3011665-7D72-48DC-BDC6-E364A20ACCDD}"/>
              </a:ext>
            </a:extLst>
          </p:cNvPr>
          <p:cNvSpPr/>
          <p:nvPr/>
        </p:nvSpPr>
        <p:spPr>
          <a:xfrm>
            <a:off x="288136" y="1451894"/>
            <a:ext cx="1736163" cy="73768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02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139</Words>
  <Application>Microsoft Office PowerPoint</Application>
  <PresentationFormat>A4 210 x 297 mm</PresentationFormat>
  <Paragraphs>133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HGSｺﾞｼｯｸE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教育委員会 図書</cp:lastModifiedBy>
  <cp:revision>14</cp:revision>
  <dcterms:created xsi:type="dcterms:W3CDTF">2025-06-10T02:16:07Z</dcterms:created>
  <dcterms:modified xsi:type="dcterms:W3CDTF">2025-06-17T01:42:54Z</dcterms:modified>
</cp:coreProperties>
</file>