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EAD18-5E03-41E4-81F7-1A4F32D91EDE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07E5-5B5D-4512-B046-F1D5751296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89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EAD18-5E03-41E4-81F7-1A4F32D91EDE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07E5-5B5D-4512-B046-F1D5751296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91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EAD18-5E03-41E4-81F7-1A4F32D91EDE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07E5-5B5D-4512-B046-F1D5751296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27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EAD18-5E03-41E4-81F7-1A4F32D91EDE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07E5-5B5D-4512-B046-F1D5751296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98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EAD18-5E03-41E4-81F7-1A4F32D91EDE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07E5-5B5D-4512-B046-F1D5751296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86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EAD18-5E03-41E4-81F7-1A4F32D91EDE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07E5-5B5D-4512-B046-F1D5751296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14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EAD18-5E03-41E4-81F7-1A4F32D91EDE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07E5-5B5D-4512-B046-F1D5751296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20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EAD18-5E03-41E4-81F7-1A4F32D91EDE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07E5-5B5D-4512-B046-F1D5751296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53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EAD18-5E03-41E4-81F7-1A4F32D91EDE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07E5-5B5D-4512-B046-F1D5751296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93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EAD18-5E03-41E4-81F7-1A4F32D91EDE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07E5-5B5D-4512-B046-F1D5751296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32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EAD18-5E03-41E4-81F7-1A4F32D91EDE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07E5-5B5D-4512-B046-F1D5751296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49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EAD18-5E03-41E4-81F7-1A4F32D91EDE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307E5-5B5D-4512-B046-F1D5751296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8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55A3692E-E98B-424F-880D-7C7E3C129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47548">
            <a:off x="5180392" y="2844937"/>
            <a:ext cx="1803706" cy="1769019"/>
          </a:xfrm>
          <a:prstGeom prst="rect">
            <a:avLst/>
          </a:prstGeom>
        </p:spPr>
      </p:pic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590A426-F7A5-473B-9ADE-3E6B0B999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69871"/>
              </p:ext>
            </p:extLst>
          </p:nvPr>
        </p:nvGraphicFramePr>
        <p:xfrm>
          <a:off x="593914" y="504971"/>
          <a:ext cx="5915028" cy="5362244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444524749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857286998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193106542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371429243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916121463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588963867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4952815"/>
                    </a:ext>
                  </a:extLst>
                </a:gridCol>
              </a:tblGrid>
              <a:tr h="20565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altLang="ja-JP" sz="25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lang="ja-JP" altLang="en-US" sz="25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046499"/>
                  </a:ext>
                </a:extLst>
              </a:tr>
              <a:tr h="358258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0719428"/>
                  </a:ext>
                </a:extLst>
              </a:tr>
              <a:tr h="40448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1413424"/>
                  </a:ext>
                </a:extLst>
              </a:tr>
              <a:tr h="2889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202468"/>
                  </a:ext>
                </a:extLst>
              </a:tr>
              <a:tr h="288917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758664"/>
                  </a:ext>
                </a:extLst>
              </a:tr>
              <a:tr h="31434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785373"/>
                  </a:ext>
                </a:extLst>
              </a:tr>
              <a:tr h="2889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755015"/>
                  </a:ext>
                </a:extLst>
              </a:tr>
              <a:tr h="28891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829902"/>
                  </a:ext>
                </a:extLst>
              </a:tr>
              <a:tr h="2958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753540"/>
                  </a:ext>
                </a:extLst>
              </a:tr>
              <a:tr h="2889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956474"/>
                  </a:ext>
                </a:extLst>
              </a:tr>
              <a:tr h="2958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蔵書整理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よみきかせ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146534"/>
                  </a:ext>
                </a:extLst>
              </a:tr>
              <a:tr h="2958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の為休館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994677"/>
                  </a:ext>
                </a:extLst>
              </a:tr>
              <a:tr h="2889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3477578"/>
                  </a:ext>
                </a:extLst>
              </a:tr>
              <a:tr h="2958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9312795"/>
                  </a:ext>
                </a:extLst>
              </a:tr>
              <a:tr h="2958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484989"/>
                  </a:ext>
                </a:extLst>
              </a:tr>
              <a:tr h="2889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7182063"/>
                  </a:ext>
                </a:extLst>
              </a:tr>
              <a:tr h="288917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624617"/>
                  </a:ext>
                </a:extLst>
              </a:tr>
              <a:tr h="28891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062270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866C9FC7-B543-4BD0-A7C3-0206E0381A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214451"/>
              </p:ext>
            </p:extLst>
          </p:nvPr>
        </p:nvGraphicFramePr>
        <p:xfrm>
          <a:off x="471486" y="5943232"/>
          <a:ext cx="5915027" cy="685139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2608479696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583497734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3221331108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197941653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534805859"/>
                    </a:ext>
                  </a:extLst>
                </a:gridCol>
              </a:tblGrid>
              <a:tr h="256927"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b="1" i="0" u="sng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利 用 案 内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693877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　開館時間・・・午前９時～午後６時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347158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休館日　・・・年末年始（１２／２８～１／４）・特別整理期間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967768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F843E80D-9CCC-4E42-9802-966B85E04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427281"/>
              </p:ext>
            </p:extLst>
          </p:nvPr>
        </p:nvGraphicFramePr>
        <p:xfrm>
          <a:off x="471488" y="6883767"/>
          <a:ext cx="5915026" cy="1070871"/>
        </p:xfrm>
        <a:graphic>
          <a:graphicData uri="http://schemas.openxmlformats.org/drawingml/2006/table">
            <a:tbl>
              <a:tblPr/>
              <a:tblGrid>
                <a:gridCol w="765474">
                  <a:extLst>
                    <a:ext uri="{9D8B030D-6E8A-4147-A177-3AD203B41FA5}">
                      <a16:colId xmlns:a16="http://schemas.microsoft.com/office/drawing/2014/main" val="3912654151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2539918133"/>
                    </a:ext>
                  </a:extLst>
                </a:gridCol>
                <a:gridCol w="1530948">
                  <a:extLst>
                    <a:ext uri="{9D8B030D-6E8A-4147-A177-3AD203B41FA5}">
                      <a16:colId xmlns:a16="http://schemas.microsoft.com/office/drawing/2014/main" val="3333200362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1683983655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2351281178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2969276495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1674286169"/>
                    </a:ext>
                  </a:extLst>
                </a:gridCol>
              </a:tblGrid>
              <a:tr h="232671"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500" b="1" i="0" u="sng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利 用 の 仕 方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720873"/>
                  </a:ext>
                </a:extLst>
              </a:tr>
              <a:tr h="161319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・初めての方は、カウンターで利用者カードの申込みをして下さい。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501543"/>
                  </a:ext>
                </a:extLst>
              </a:tr>
              <a:tr h="161319"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・本は、一人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冊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週間借りられます。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481415"/>
                  </a:ext>
                </a:extLst>
              </a:tr>
              <a:tr h="161319">
                <a:tc gridSpan="7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・返すときは、カウンターに持ってきて下さい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｡(※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直接、書架に返さないでください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001539"/>
                  </a:ext>
                </a:extLst>
              </a:tr>
              <a:tr h="161319"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・閉まっている時は、入り口の箱の中に返却して下さい。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771653"/>
                  </a:ext>
                </a:extLst>
              </a:tr>
              <a:tr h="16131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ja-JP" altLang="en-US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（</a:t>
                      </a:r>
                      <a:r>
                        <a:rPr lang="en-US" altLang="ja-JP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紙芝居・大型絵本は、直接、図書館カウンターに返却して下さい</a:t>
                      </a:r>
                      <a:r>
                        <a:rPr lang="en-US" altLang="ja-JP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406974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C6421FC9-532E-4EA8-9374-B8B71FD604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196205"/>
              </p:ext>
            </p:extLst>
          </p:nvPr>
        </p:nvGraphicFramePr>
        <p:xfrm>
          <a:off x="471487" y="8217087"/>
          <a:ext cx="5915027" cy="1438791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4034291820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910220826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821458132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624992738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978182190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473714330"/>
                    </a:ext>
                  </a:extLst>
                </a:gridCol>
              </a:tblGrid>
              <a:tr h="26549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4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★予約・リクエストサービス★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364336"/>
                  </a:ext>
                </a:extLst>
              </a:tr>
              <a:tr h="21410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★　貸出中の本を予約することができます。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918042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★　探している本がないときは、リクエストすることができます。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377249"/>
                  </a:ext>
                </a:extLst>
              </a:tr>
              <a:tr h="21410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　★　高知県内の図書館からも借りることができます。</a:t>
                      </a:r>
                      <a:r>
                        <a:rPr lang="en-US" altLang="ja-JP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各図書館の条件があります。）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279586"/>
                  </a:ext>
                </a:extLst>
              </a:tr>
              <a:tr h="29974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お気軽にご相談ください！！</a:t>
                      </a:r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065232"/>
                  </a:ext>
                </a:extLst>
              </a:tr>
              <a:tr h="23123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芸西村立図書館（芸西村教育委員会）　ＴＥＬ　３３－２</a:t>
                      </a:r>
                      <a:r>
                        <a:rPr lang="en-US" altLang="zh-TW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915834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71E005-2F99-4AC2-A68B-90D6609A4E2E}"/>
              </a:ext>
            </a:extLst>
          </p:cNvPr>
          <p:cNvSpPr/>
          <p:nvPr/>
        </p:nvSpPr>
        <p:spPr>
          <a:xfrm>
            <a:off x="1771333" y="161222"/>
            <a:ext cx="3315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図書館からのお知らせ</a:t>
            </a:r>
            <a:r>
              <a:rPr lang="ja-JP" altLang="en-US" dirty="0"/>
              <a:t> 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7E86E0C1-AB1F-4A45-A313-55DAAEB5BFBD}"/>
              </a:ext>
            </a:extLst>
          </p:cNvPr>
          <p:cNvSpPr/>
          <p:nvPr/>
        </p:nvSpPr>
        <p:spPr>
          <a:xfrm>
            <a:off x="3199524" y="5035895"/>
            <a:ext cx="3312497" cy="850370"/>
          </a:xfrm>
          <a:prstGeom prst="roundRect">
            <a:avLst/>
          </a:prstGeom>
          <a:solidFill>
            <a:srgbClr val="FFFF66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54B8B074-383E-4477-AEAC-0724C91F4AC7}"/>
              </a:ext>
            </a:extLst>
          </p:cNvPr>
          <p:cNvSpPr txBox="1">
            <a:spLocks/>
          </p:cNvSpPr>
          <p:nvPr/>
        </p:nvSpPr>
        <p:spPr>
          <a:xfrm>
            <a:off x="-1933077" y="5353427"/>
            <a:ext cx="552450" cy="4177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4D30D600-DB6D-4061-8CEB-A26A7B13F7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0709" y="8292537"/>
            <a:ext cx="1686533" cy="166545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19E79391-2F66-45A2-B182-6607581C70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176" y="-15546"/>
            <a:ext cx="1042987" cy="106156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C1D34EBB-556B-43DD-AF9D-B712028AAB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4638" y="-30882"/>
            <a:ext cx="1067405" cy="1067405"/>
          </a:xfrm>
          <a:prstGeom prst="rect">
            <a:avLst/>
          </a:prstGeom>
        </p:spPr>
      </p:pic>
      <p:sp>
        <p:nvSpPr>
          <p:cNvPr id="19" name="字幕 2">
            <a:extLst>
              <a:ext uri="{FF2B5EF4-FFF2-40B4-BE49-F238E27FC236}">
                <a16:creationId xmlns:a16="http://schemas.microsoft.com/office/drawing/2014/main" id="{375B5FDF-3650-4CE5-A299-C374AD9502E1}"/>
              </a:ext>
            </a:extLst>
          </p:cNvPr>
          <p:cNvSpPr txBox="1">
            <a:spLocks/>
          </p:cNvSpPr>
          <p:nvPr/>
        </p:nvSpPr>
        <p:spPr>
          <a:xfrm>
            <a:off x="3148397" y="5090933"/>
            <a:ext cx="2880803" cy="99409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200" b="1" dirty="0" err="1"/>
              <a:t>えほん</a:t>
            </a:r>
            <a:r>
              <a:rPr lang="ja-JP" altLang="en-US" sz="2200" b="1" dirty="0"/>
              <a:t>よみきかせ</a:t>
            </a:r>
            <a:endParaRPr lang="en-US" altLang="ja-JP" sz="2200" b="1" dirty="0"/>
          </a:p>
          <a:p>
            <a:r>
              <a:rPr lang="en-US" altLang="ja-JP" sz="2200" b="1" dirty="0"/>
              <a:t>6</a:t>
            </a:r>
            <a:r>
              <a:rPr lang="ja-JP" altLang="en-US" sz="2200" b="1" dirty="0"/>
              <a:t>月</a:t>
            </a:r>
            <a:r>
              <a:rPr lang="en-US" altLang="ja-JP" sz="2200" b="1" dirty="0"/>
              <a:t>21</a:t>
            </a:r>
            <a:r>
              <a:rPr lang="ja-JP" altLang="en-US" sz="2200" b="1" dirty="0"/>
              <a:t>日</a:t>
            </a:r>
            <a:r>
              <a:rPr lang="en-US" altLang="ja-JP" sz="2200" b="1" dirty="0"/>
              <a:t>(</a:t>
            </a:r>
            <a:r>
              <a:rPr lang="ja-JP" altLang="en-US" sz="2200" b="1" dirty="0"/>
              <a:t>土</a:t>
            </a:r>
            <a:r>
              <a:rPr lang="en-US" altLang="ja-JP" sz="2200" b="1" dirty="0"/>
              <a:t>)10:00</a:t>
            </a:r>
            <a:r>
              <a:rPr lang="ja-JP" altLang="en-US" sz="2200" b="1" dirty="0"/>
              <a:t>～</a:t>
            </a:r>
            <a:r>
              <a:rPr lang="en-US" altLang="ja-JP" sz="2200" b="1" dirty="0"/>
              <a:t>11:00</a:t>
            </a:r>
          </a:p>
          <a:p>
            <a:r>
              <a:rPr lang="ja-JP" altLang="en-US" sz="2200" b="1" dirty="0"/>
              <a:t>生涯学習館</a:t>
            </a:r>
            <a:r>
              <a:rPr lang="en-US" altLang="ja-JP" sz="2200" b="1" dirty="0"/>
              <a:t>(</a:t>
            </a:r>
            <a:r>
              <a:rPr lang="ja-JP" altLang="en-US" sz="2200" b="1" dirty="0"/>
              <a:t>図書館</a:t>
            </a:r>
            <a:r>
              <a:rPr lang="en-US" altLang="ja-JP" sz="2200" b="1" dirty="0"/>
              <a:t>)2</a:t>
            </a:r>
            <a:r>
              <a:rPr lang="ja-JP" altLang="en-US" sz="2200" b="1" dirty="0"/>
              <a:t>階学習室</a:t>
            </a:r>
            <a:endParaRPr lang="en-US" altLang="ja-JP" sz="2200" b="1" dirty="0"/>
          </a:p>
          <a:p>
            <a:endParaRPr lang="ja-JP" altLang="en-US" dirty="0"/>
          </a:p>
        </p:txBody>
      </p:sp>
      <p:sp>
        <p:nvSpPr>
          <p:cNvPr id="20" name="字幕 2">
            <a:extLst>
              <a:ext uri="{FF2B5EF4-FFF2-40B4-BE49-F238E27FC236}">
                <a16:creationId xmlns:a16="http://schemas.microsoft.com/office/drawing/2014/main" id="{20FF628E-5E97-47F5-961D-A160278082B3}"/>
              </a:ext>
            </a:extLst>
          </p:cNvPr>
          <p:cNvSpPr txBox="1">
            <a:spLocks/>
          </p:cNvSpPr>
          <p:nvPr/>
        </p:nvSpPr>
        <p:spPr>
          <a:xfrm>
            <a:off x="-1527210" y="5144573"/>
            <a:ext cx="552450" cy="4177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600" b="1" dirty="0"/>
          </a:p>
          <a:p>
            <a:endParaRPr lang="ja-JP" altLang="en-US" dirty="0"/>
          </a:p>
        </p:txBody>
      </p:sp>
      <p:sp>
        <p:nvSpPr>
          <p:cNvPr id="21" name="字幕 2">
            <a:extLst>
              <a:ext uri="{FF2B5EF4-FFF2-40B4-BE49-F238E27FC236}">
                <a16:creationId xmlns:a16="http://schemas.microsoft.com/office/drawing/2014/main" id="{9D8FFAD6-D28F-49FA-872E-7BA7FD180E5B}"/>
              </a:ext>
            </a:extLst>
          </p:cNvPr>
          <p:cNvSpPr txBox="1">
            <a:spLocks/>
          </p:cNvSpPr>
          <p:nvPr/>
        </p:nvSpPr>
        <p:spPr>
          <a:xfrm>
            <a:off x="-1191414" y="5619699"/>
            <a:ext cx="552450" cy="4177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dirty="0"/>
          </a:p>
        </p:txBody>
      </p:sp>
      <p:sp>
        <p:nvSpPr>
          <p:cNvPr id="22" name="字幕 2">
            <a:extLst>
              <a:ext uri="{FF2B5EF4-FFF2-40B4-BE49-F238E27FC236}">
                <a16:creationId xmlns:a16="http://schemas.microsoft.com/office/drawing/2014/main" id="{D5E32970-0C5A-4057-A705-3CFCC31BD95C}"/>
              </a:ext>
            </a:extLst>
          </p:cNvPr>
          <p:cNvSpPr txBox="1">
            <a:spLocks/>
          </p:cNvSpPr>
          <p:nvPr/>
        </p:nvSpPr>
        <p:spPr>
          <a:xfrm rot="1982880">
            <a:off x="5563026" y="6203165"/>
            <a:ext cx="973747" cy="1187896"/>
          </a:xfrm>
          <a:prstGeom prst="rect">
            <a:avLst/>
          </a:prstGeom>
        </p:spPr>
        <p:txBody>
          <a:bodyPr vert="horz" lIns="91440" tIns="45720" rIns="91440" bIns="45720" rtlCol="0">
            <a:prstTxWarp prst="textArchUp">
              <a:avLst/>
            </a:prstTxWarp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60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lang="ja-JP" altLang="en-US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よ　み　き　か　</a:t>
            </a:r>
            <a:r>
              <a:rPr lang="ja-JP" altLang="en-US" b="1" dirty="0" err="1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せ</a:t>
            </a:r>
            <a:endParaRPr lang="en-US" altLang="ja-JP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ja-JP" altLang="en-US" dirty="0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8EB3C60B-52A2-4B51-A67B-0DFC1D12EA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23059" y="4960937"/>
            <a:ext cx="1120515" cy="104855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E58DD70-86B9-44EF-955B-30B52C15E7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25562" y="5779745"/>
            <a:ext cx="939607" cy="92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84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105</Words>
  <Application>Microsoft Office PowerPoint</Application>
  <PresentationFormat>A4 210 x 297 mm</PresentationFormat>
  <Paragraphs>116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HGSｺﾞｼｯｸE</vt:lpstr>
      <vt:lpstr>HGS創英角ｺﾞｼｯｸUB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geisei</dc:creator>
  <cp:lastModifiedBy>都築 青空</cp:lastModifiedBy>
  <cp:revision>9</cp:revision>
  <dcterms:created xsi:type="dcterms:W3CDTF">2025-05-12T02:07:52Z</dcterms:created>
  <dcterms:modified xsi:type="dcterms:W3CDTF">2025-06-02T07:56:29Z</dcterms:modified>
</cp:coreProperties>
</file>