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13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28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34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18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95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98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20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02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89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03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03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42B50-DCA9-43CE-992B-8AA2B9CFECA9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464E-335B-441E-89F9-A7584AE6A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6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図 28">
            <a:extLst>
              <a:ext uri="{FF2B5EF4-FFF2-40B4-BE49-F238E27FC236}">
                <a16:creationId xmlns:a16="http://schemas.microsoft.com/office/drawing/2014/main" id="{77FE4C1C-91DB-4CB5-8D7B-840C2204D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47548">
            <a:off x="5063730" y="2554487"/>
            <a:ext cx="1803706" cy="1769019"/>
          </a:xfrm>
          <a:prstGeom prst="rect">
            <a:avLst/>
          </a:prstGeom>
        </p:spPr>
      </p:pic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FF71E12F-4D70-45CC-B398-0C07BF0066CA}"/>
              </a:ext>
            </a:extLst>
          </p:cNvPr>
          <p:cNvSpPr/>
          <p:nvPr/>
        </p:nvSpPr>
        <p:spPr>
          <a:xfrm>
            <a:off x="3925580" y="4648026"/>
            <a:ext cx="2435744" cy="19600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4663C893-4527-4356-9CA5-2FF9A2E9D90F}"/>
              </a:ext>
            </a:extLst>
          </p:cNvPr>
          <p:cNvSpPr/>
          <p:nvPr/>
        </p:nvSpPr>
        <p:spPr>
          <a:xfrm>
            <a:off x="471486" y="5501009"/>
            <a:ext cx="3401268" cy="9174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C66C2EA-1C49-45AF-9D93-D6C93159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779" y="6497466"/>
            <a:ext cx="5829300" cy="3448756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BB607-E51C-4EA2-9899-4975FCD22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428" y="1457030"/>
            <a:ext cx="1907977" cy="548197"/>
          </a:xfrm>
        </p:spPr>
        <p:txBody>
          <a:bodyPr>
            <a:noAutofit/>
          </a:bodyPr>
          <a:lstStyle/>
          <a:p>
            <a:r>
              <a:rPr kumimoji="1" lang="ja-JP" altLang="en-US" sz="1700" b="1" dirty="0"/>
              <a:t>図書館は祝日も開館しています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62B32C-A5D3-45B6-9D43-21216C47EA26}"/>
              </a:ext>
            </a:extLst>
          </p:cNvPr>
          <p:cNvSpPr/>
          <p:nvPr/>
        </p:nvSpPr>
        <p:spPr>
          <a:xfrm>
            <a:off x="1771334" y="188431"/>
            <a:ext cx="3007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図書館からのお知</a:t>
            </a:r>
            <a:r>
              <a:rPr lang="ja-JP" altLang="en-US" sz="2400" dirty="0" err="1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せ</a:t>
            </a:r>
            <a:r>
              <a:rPr lang="ja-JP" altLang="en-US" dirty="0"/>
              <a:t> 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5AFD455-4EC5-4FD4-8CC0-99D0B424D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378208"/>
              </p:ext>
            </p:extLst>
          </p:nvPr>
        </p:nvGraphicFramePr>
        <p:xfrm>
          <a:off x="471486" y="8401178"/>
          <a:ext cx="5915027" cy="1438791"/>
        </p:xfrm>
        <a:graphic>
          <a:graphicData uri="http://schemas.openxmlformats.org/drawingml/2006/table">
            <a:tbl>
              <a:tblPr/>
              <a:tblGrid>
                <a:gridCol w="845004">
                  <a:extLst>
                    <a:ext uri="{9D8B030D-6E8A-4147-A177-3AD203B41FA5}">
                      <a16:colId xmlns:a16="http://schemas.microsoft.com/office/drawing/2014/main" val="3856784486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4214806623"/>
                    </a:ext>
                  </a:extLst>
                </a:gridCol>
                <a:gridCol w="1690007">
                  <a:extLst>
                    <a:ext uri="{9D8B030D-6E8A-4147-A177-3AD203B41FA5}">
                      <a16:colId xmlns:a16="http://schemas.microsoft.com/office/drawing/2014/main" val="4255785824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4289210171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4199118118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28524638"/>
                    </a:ext>
                  </a:extLst>
                </a:gridCol>
              </a:tblGrid>
              <a:tr h="265491"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ja-JP" altLang="en-US" sz="14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★予約・リクエストサービス★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222486"/>
                  </a:ext>
                </a:extLst>
              </a:tr>
              <a:tr h="21410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★　貸出中の本を予約することができます。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2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2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200" b="1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16945"/>
                  </a:ext>
                </a:extLst>
              </a:tr>
              <a:tr h="214106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★　探している本がないときは、リクエストすることができます。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200" b="1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5714"/>
                  </a:ext>
                </a:extLst>
              </a:tr>
              <a:tr h="214106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　★　高知県内の図書館からも借りることができます。</a:t>
                      </a:r>
                      <a:r>
                        <a:rPr lang="en-US" altLang="ja-JP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lang="ja-JP" altLang="en-US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各図書館の条件があります。）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084921"/>
                  </a:ext>
                </a:extLst>
              </a:tr>
              <a:tr h="29974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altLang="ja-JP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lang="ja-JP" altLang="en-US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お気軽にご相談ください！！</a:t>
                      </a:r>
                      <a:r>
                        <a:rPr lang="en-US" altLang="ja-JP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049716"/>
                  </a:ext>
                </a:extLst>
              </a:tr>
              <a:tr h="23123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芸西村立図書館（芸西村教育委員会）　ＴＥＬ　３３－２</a:t>
                      </a:r>
                      <a:r>
                        <a:rPr lang="en-US" altLang="zh-TW" sz="10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124969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6F7EDDBA-02F4-4A2A-8739-D30A2810A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264911"/>
              </p:ext>
            </p:extLst>
          </p:nvPr>
        </p:nvGraphicFramePr>
        <p:xfrm>
          <a:off x="499303" y="6464794"/>
          <a:ext cx="5915026" cy="1837794"/>
        </p:xfrm>
        <a:graphic>
          <a:graphicData uri="http://schemas.openxmlformats.org/drawingml/2006/table">
            <a:tbl>
              <a:tblPr/>
              <a:tblGrid>
                <a:gridCol w="765474">
                  <a:extLst>
                    <a:ext uri="{9D8B030D-6E8A-4147-A177-3AD203B41FA5}">
                      <a16:colId xmlns:a16="http://schemas.microsoft.com/office/drawing/2014/main" val="351493917"/>
                    </a:ext>
                  </a:extLst>
                </a:gridCol>
                <a:gridCol w="765474">
                  <a:extLst>
                    <a:ext uri="{9D8B030D-6E8A-4147-A177-3AD203B41FA5}">
                      <a16:colId xmlns:a16="http://schemas.microsoft.com/office/drawing/2014/main" val="2011184507"/>
                    </a:ext>
                  </a:extLst>
                </a:gridCol>
                <a:gridCol w="765474">
                  <a:extLst>
                    <a:ext uri="{9D8B030D-6E8A-4147-A177-3AD203B41FA5}">
                      <a16:colId xmlns:a16="http://schemas.microsoft.com/office/drawing/2014/main" val="2087132923"/>
                    </a:ext>
                  </a:extLst>
                </a:gridCol>
                <a:gridCol w="765474">
                  <a:extLst>
                    <a:ext uri="{9D8B030D-6E8A-4147-A177-3AD203B41FA5}">
                      <a16:colId xmlns:a16="http://schemas.microsoft.com/office/drawing/2014/main" val="2396864930"/>
                    </a:ext>
                  </a:extLst>
                </a:gridCol>
                <a:gridCol w="765474">
                  <a:extLst>
                    <a:ext uri="{9D8B030D-6E8A-4147-A177-3AD203B41FA5}">
                      <a16:colId xmlns:a16="http://schemas.microsoft.com/office/drawing/2014/main" val="1954703399"/>
                    </a:ext>
                  </a:extLst>
                </a:gridCol>
                <a:gridCol w="765474">
                  <a:extLst>
                    <a:ext uri="{9D8B030D-6E8A-4147-A177-3AD203B41FA5}">
                      <a16:colId xmlns:a16="http://schemas.microsoft.com/office/drawing/2014/main" val="1912682605"/>
                    </a:ext>
                  </a:extLst>
                </a:gridCol>
                <a:gridCol w="663370">
                  <a:extLst>
                    <a:ext uri="{9D8B030D-6E8A-4147-A177-3AD203B41FA5}">
                      <a16:colId xmlns:a16="http://schemas.microsoft.com/office/drawing/2014/main" val="1464311123"/>
                    </a:ext>
                  </a:extLst>
                </a:gridCol>
                <a:gridCol w="102104">
                  <a:extLst>
                    <a:ext uri="{9D8B030D-6E8A-4147-A177-3AD203B41FA5}">
                      <a16:colId xmlns:a16="http://schemas.microsoft.com/office/drawing/2014/main" val="2235168499"/>
                    </a:ext>
                  </a:extLst>
                </a:gridCol>
                <a:gridCol w="556708">
                  <a:extLst>
                    <a:ext uri="{9D8B030D-6E8A-4147-A177-3AD203B41FA5}">
                      <a16:colId xmlns:a16="http://schemas.microsoft.com/office/drawing/2014/main" val="1514344699"/>
                    </a:ext>
                  </a:extLst>
                </a:gridCol>
              </a:tblGrid>
              <a:tr h="232671"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ja-JP" altLang="en-US" sz="1500" b="1" i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利 用 案 内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348321"/>
                  </a:ext>
                </a:extLst>
              </a:tr>
              <a:tr h="198546">
                <a:tc gridSpan="8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　開館時間・・・午前９時～午後６時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721443"/>
                  </a:ext>
                </a:extLst>
              </a:tr>
              <a:tr h="198546">
                <a:tc gridSpan="8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休館日　・・・年末年始（１２／２８～１／４）・特別整理期間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153076"/>
                  </a:ext>
                </a:extLst>
              </a:tr>
              <a:tr h="136501">
                <a:tc>
                  <a:txBody>
                    <a:bodyPr/>
                    <a:lstStyle/>
                    <a:p>
                      <a:pPr algn="r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dist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757940"/>
                  </a:ext>
                </a:extLst>
              </a:tr>
              <a:tr h="232671"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ja-JP" altLang="en-US" sz="1500" b="1" i="0" u="sng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利 用 の 仕 方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3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6881569"/>
                  </a:ext>
                </a:extLst>
              </a:tr>
              <a:tr h="161319">
                <a:tc gridSpan="6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・初めての方は、カウンターで利用者カードの申込みをして下さい。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706606"/>
                  </a:ext>
                </a:extLst>
              </a:tr>
              <a:tr h="161319">
                <a:tc gridSpan="4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・本は、一人</a:t>
                      </a:r>
                      <a:r>
                        <a:rPr lang="en-US" altLang="ja-JP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冊</a:t>
                      </a:r>
                      <a:r>
                        <a:rPr lang="en-US" altLang="ja-JP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週間借りられます。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557935"/>
                  </a:ext>
                </a:extLst>
              </a:tr>
              <a:tr h="161319">
                <a:tc gridSpan="9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・返すときは、カウンターに持ってきて下さい</a:t>
                      </a:r>
                      <a:r>
                        <a:rPr lang="en-US" altLang="ja-JP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｡(※</a:t>
                      </a:r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直接、書架に返さないでください</a:t>
                      </a:r>
                      <a:r>
                        <a:rPr lang="en-US" altLang="ja-JP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｡</a:t>
                      </a:r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226356"/>
                  </a:ext>
                </a:extLst>
              </a:tr>
              <a:tr h="161319">
                <a:tc gridSpan="5">
                  <a:txBody>
                    <a:bodyPr/>
                    <a:lstStyle/>
                    <a:p>
                      <a:pPr algn="l" fontAlgn="b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・閉まっている時は、入り口の箱の中に返却して下さい。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1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756602"/>
                  </a:ext>
                </a:extLst>
              </a:tr>
              <a:tr h="16131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 （</a:t>
                      </a:r>
                      <a:r>
                        <a:rPr lang="en-US" altLang="ja-JP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lang="ja-JP" altLang="en-US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紙芝居・大型絵本は、直接、図書館カウンターに返却して下さい</a:t>
                      </a:r>
                      <a:r>
                        <a:rPr lang="en-US" altLang="ja-JP" sz="11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｡)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altLang="ja-JP" sz="1100" b="1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33933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F1DCE3D-6F58-4CBA-857A-1621ECD5C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937788"/>
              </p:ext>
            </p:extLst>
          </p:nvPr>
        </p:nvGraphicFramePr>
        <p:xfrm>
          <a:off x="471485" y="418770"/>
          <a:ext cx="5915028" cy="4983156"/>
        </p:xfrm>
        <a:graphic>
          <a:graphicData uri="http://schemas.openxmlformats.org/drawingml/2006/table">
            <a:tbl>
              <a:tblPr/>
              <a:tblGrid>
                <a:gridCol w="845004">
                  <a:extLst>
                    <a:ext uri="{9D8B030D-6E8A-4147-A177-3AD203B41FA5}">
                      <a16:colId xmlns:a16="http://schemas.microsoft.com/office/drawing/2014/main" val="2404311649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217777870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1593416231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2516270595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3463336029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2786955009"/>
                    </a:ext>
                  </a:extLst>
                </a:gridCol>
                <a:gridCol w="845004">
                  <a:extLst>
                    <a:ext uri="{9D8B030D-6E8A-4147-A177-3AD203B41FA5}">
                      <a16:colId xmlns:a16="http://schemas.microsoft.com/office/drawing/2014/main" val="1523935495"/>
                    </a:ext>
                  </a:extLst>
                </a:gridCol>
              </a:tblGrid>
              <a:tr h="191359"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altLang="ja-JP" sz="25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lang="ja-JP" altLang="en-US" sz="25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4334117"/>
                  </a:ext>
                </a:extLst>
              </a:tr>
              <a:tr h="333361"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72479"/>
                  </a:ext>
                </a:extLst>
              </a:tr>
              <a:tr h="3763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746522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300" b="1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984066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1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428319"/>
                  </a:ext>
                </a:extLst>
              </a:tr>
              <a:tr h="29249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500" b="0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865214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695084"/>
                  </a:ext>
                </a:extLst>
              </a:tr>
              <a:tr h="2752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518900"/>
                  </a:ext>
                </a:extLst>
              </a:tr>
              <a:tr h="2752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SｺﾞｼｯｸE" panose="020B0900000000000000" pitchFamily="50" charset="-128"/>
                          <a:ea typeface="HGSｺﾞｼｯｸE" panose="020B09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83327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041530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ja-JP" altLang="en-US" sz="9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300" b="0" i="0" u="none" strike="noStrike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よみきかせ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031012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0" i="0" u="none" strike="noStrike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20771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023331"/>
                  </a:ext>
                </a:extLst>
              </a:tr>
              <a:tr h="2752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蔵書整理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300" b="0" i="0" u="none" strike="noStrike" dirty="0"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移動図書館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101371"/>
                  </a:ext>
                </a:extLst>
              </a:tr>
              <a:tr h="27529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の為休館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476617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101905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昭和の日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407104"/>
                  </a:ext>
                </a:extLst>
              </a:tr>
              <a:tr h="2688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1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200" b="0" i="0" u="none" strike="noStrike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200" b="0" i="0" u="none" strike="noStrike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458804"/>
                  </a:ext>
                </a:extLst>
              </a:tr>
            </a:tbl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9DFE22D0-DAD9-4262-B1D0-10016419E1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829" y="7976920"/>
            <a:ext cx="1586668" cy="192908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C436E5CD-160D-4467-8C74-5FE1180D99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134" y="9364963"/>
            <a:ext cx="428637" cy="428637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E2AF4F7-176C-46A9-A7BC-18F65C68AC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40208"/>
            <a:ext cx="528171" cy="52817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646C774-7765-4AF3-93F1-35918580D1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280778">
            <a:off x="530077" y="-16235"/>
            <a:ext cx="869390" cy="870994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CCB34BC-BAAD-4101-B084-CB334A41F7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6283" y="284574"/>
            <a:ext cx="673770" cy="67501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D3E89BD-02E3-4669-A530-B410B0A34F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9345692" flipH="1">
            <a:off x="148620" y="9329915"/>
            <a:ext cx="488195" cy="4398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98E3625-D1F2-4E06-B53A-7105B004963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12027" y="6613129"/>
            <a:ext cx="1061891" cy="1147991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E2C1D53A-81C3-44E6-AE12-083BB72E65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8107828">
            <a:off x="5503989" y="-12828"/>
            <a:ext cx="948589" cy="948589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4362804-4A61-441E-83E2-085E8B0D92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400000">
            <a:off x="1268111" y="314740"/>
            <a:ext cx="614683" cy="614683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F43D8BC-2D8A-43D1-8A56-A0395B799D6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149" y="5760233"/>
            <a:ext cx="719390" cy="50601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B864EC1-0FA1-464D-8961-68C0443504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56110" y="5628031"/>
            <a:ext cx="634039" cy="737680"/>
          </a:xfrm>
          <a:prstGeom prst="rect">
            <a:avLst/>
          </a:prstGeom>
        </p:spPr>
      </p:pic>
      <p:sp>
        <p:nvSpPr>
          <p:cNvPr id="21" name="字幕 2">
            <a:extLst>
              <a:ext uri="{FF2B5EF4-FFF2-40B4-BE49-F238E27FC236}">
                <a16:creationId xmlns:a16="http://schemas.microsoft.com/office/drawing/2014/main" id="{9325D406-21FA-4A62-BEB5-E0FD24DE0A27}"/>
              </a:ext>
            </a:extLst>
          </p:cNvPr>
          <p:cNvSpPr txBox="1">
            <a:spLocks/>
          </p:cNvSpPr>
          <p:nvPr/>
        </p:nvSpPr>
        <p:spPr>
          <a:xfrm>
            <a:off x="354091" y="5546790"/>
            <a:ext cx="3541340" cy="9001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b="1" dirty="0"/>
              <a:t>4</a:t>
            </a:r>
            <a:r>
              <a:rPr lang="ja-JP" altLang="en-US" b="1" dirty="0"/>
              <a:t>月</a:t>
            </a:r>
            <a:r>
              <a:rPr lang="en-US" altLang="ja-JP" b="1" dirty="0"/>
              <a:t>26</a:t>
            </a:r>
            <a:r>
              <a:rPr lang="ja-JP" altLang="en-US" b="1" dirty="0"/>
              <a:t>日</a:t>
            </a:r>
            <a:r>
              <a:rPr lang="en-US" altLang="ja-JP" b="1" dirty="0"/>
              <a:t>(</a:t>
            </a:r>
            <a:r>
              <a:rPr lang="ja-JP" altLang="en-US" b="1" dirty="0"/>
              <a:t>土</a:t>
            </a:r>
            <a:r>
              <a:rPr lang="en-US" altLang="ja-JP" b="1" dirty="0"/>
              <a:t>)9:30</a:t>
            </a:r>
            <a:r>
              <a:rPr lang="ja-JP" altLang="en-US" b="1" dirty="0"/>
              <a:t>～</a:t>
            </a:r>
            <a:r>
              <a:rPr lang="en-US" altLang="ja-JP" b="1" dirty="0"/>
              <a:t>11:00</a:t>
            </a:r>
          </a:p>
          <a:p>
            <a:r>
              <a:rPr lang="ja-JP" altLang="en-US" sz="1500" b="1" dirty="0"/>
              <a:t>生涯学習館</a:t>
            </a:r>
            <a:r>
              <a:rPr lang="en-US" altLang="ja-JP" sz="1500" b="1" dirty="0"/>
              <a:t>(</a:t>
            </a:r>
            <a:r>
              <a:rPr lang="ja-JP" altLang="en-US" sz="1500" b="1" dirty="0"/>
              <a:t>図書館</a:t>
            </a:r>
            <a:r>
              <a:rPr lang="en-US" altLang="ja-JP" sz="1500" b="1" dirty="0"/>
              <a:t>)</a:t>
            </a:r>
            <a:r>
              <a:rPr lang="ja-JP" altLang="en-US" sz="1500" b="1" dirty="0"/>
              <a:t>入口に</a:t>
            </a:r>
            <a:endParaRPr lang="en-US" altLang="ja-JP" sz="1500" b="1" dirty="0"/>
          </a:p>
          <a:p>
            <a:r>
              <a:rPr lang="ja-JP" altLang="en-US" sz="1500" b="1" dirty="0"/>
              <a:t>移動図書館バスがやってきます</a:t>
            </a:r>
            <a:endParaRPr lang="en-US" altLang="ja-JP" sz="1500" b="1" dirty="0"/>
          </a:p>
          <a:p>
            <a:endParaRPr lang="ja-JP" altLang="en-US" dirty="0"/>
          </a:p>
        </p:txBody>
      </p:sp>
      <p:sp>
        <p:nvSpPr>
          <p:cNvPr id="25" name="字幕 2">
            <a:extLst>
              <a:ext uri="{FF2B5EF4-FFF2-40B4-BE49-F238E27FC236}">
                <a16:creationId xmlns:a16="http://schemas.microsoft.com/office/drawing/2014/main" id="{4C2C857E-9B17-4E68-94D1-48985B1D6EF9}"/>
              </a:ext>
            </a:extLst>
          </p:cNvPr>
          <p:cNvSpPr txBox="1">
            <a:spLocks/>
          </p:cNvSpPr>
          <p:nvPr/>
        </p:nvSpPr>
        <p:spPr>
          <a:xfrm>
            <a:off x="3844293" y="4818293"/>
            <a:ext cx="2542220" cy="172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 err="1"/>
              <a:t>えほん</a:t>
            </a:r>
            <a:r>
              <a:rPr lang="ja-JP" altLang="en-US" b="1" dirty="0"/>
              <a:t>よみきかせ</a:t>
            </a:r>
            <a:endParaRPr lang="en-US" altLang="ja-JP" b="1" dirty="0"/>
          </a:p>
          <a:p>
            <a:r>
              <a:rPr lang="en-US" altLang="ja-JP" b="1" dirty="0"/>
              <a:t>1</a:t>
            </a:r>
            <a:r>
              <a:rPr lang="ja-JP" altLang="en-US" b="1" dirty="0"/>
              <a:t>月</a:t>
            </a:r>
            <a:r>
              <a:rPr lang="en-US" altLang="ja-JP" b="1" dirty="0"/>
              <a:t>19</a:t>
            </a:r>
            <a:r>
              <a:rPr lang="ja-JP" altLang="en-US" b="1" dirty="0"/>
              <a:t>日</a:t>
            </a:r>
            <a:r>
              <a:rPr lang="en-US" altLang="ja-JP" b="1" dirty="0"/>
              <a:t>(</a:t>
            </a:r>
            <a:r>
              <a:rPr lang="ja-JP" altLang="en-US" b="1" dirty="0"/>
              <a:t>土</a:t>
            </a:r>
            <a:r>
              <a:rPr lang="en-US" altLang="ja-JP" b="1" dirty="0"/>
              <a:t>)</a:t>
            </a:r>
          </a:p>
          <a:p>
            <a:r>
              <a:rPr lang="en-US" altLang="ja-JP" b="1" dirty="0"/>
              <a:t>10:00</a:t>
            </a:r>
            <a:r>
              <a:rPr lang="ja-JP" altLang="en-US" b="1" dirty="0"/>
              <a:t>～</a:t>
            </a:r>
            <a:r>
              <a:rPr lang="en-US" altLang="ja-JP" b="1" dirty="0"/>
              <a:t>11:00</a:t>
            </a:r>
          </a:p>
          <a:p>
            <a:r>
              <a:rPr lang="ja-JP" altLang="en-US" sz="1600" b="1" dirty="0"/>
              <a:t>生涯学習館</a:t>
            </a:r>
            <a:r>
              <a:rPr lang="en-US" altLang="ja-JP" sz="1600" b="1" dirty="0"/>
              <a:t>(</a:t>
            </a:r>
            <a:r>
              <a:rPr lang="ja-JP" altLang="en-US" sz="1600" b="1" dirty="0"/>
              <a:t>図書館</a:t>
            </a:r>
            <a:r>
              <a:rPr lang="en-US" altLang="ja-JP" sz="1600" b="1" dirty="0"/>
              <a:t>)</a:t>
            </a:r>
          </a:p>
          <a:p>
            <a:r>
              <a:rPr lang="en-US" altLang="ja-JP" sz="1600" b="1" dirty="0"/>
              <a:t>2</a:t>
            </a:r>
            <a:r>
              <a:rPr lang="ja-JP" altLang="en-US" sz="1600" b="1" dirty="0"/>
              <a:t>階学習室</a:t>
            </a:r>
            <a:endParaRPr lang="en-US" altLang="ja-JP" sz="1600" b="1" dirty="0"/>
          </a:p>
          <a:p>
            <a:endParaRPr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65605AB-F6F1-4380-AB01-6E06FE77DF7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715122" flipH="1">
            <a:off x="3794570" y="5106240"/>
            <a:ext cx="717476" cy="736729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27C682B5-9391-4C33-9FE2-D456F84CE04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 rot="838129">
            <a:off x="5163415" y="4468270"/>
            <a:ext cx="2029875" cy="2012671"/>
          </a:xfrm>
          <a:prstGeom prst="rect">
            <a:avLst/>
          </a:prstGeom>
        </p:spPr>
      </p:pic>
      <p:sp>
        <p:nvSpPr>
          <p:cNvPr id="34" name="四角形: 対角を切り取る 33">
            <a:extLst>
              <a:ext uri="{FF2B5EF4-FFF2-40B4-BE49-F238E27FC236}">
                <a16:creationId xmlns:a16="http://schemas.microsoft.com/office/drawing/2014/main" id="{BD186C49-CBD6-4408-BE29-D6D814C24453}"/>
              </a:ext>
            </a:extLst>
          </p:cNvPr>
          <p:cNvSpPr/>
          <p:nvPr/>
        </p:nvSpPr>
        <p:spPr>
          <a:xfrm>
            <a:off x="528331" y="1358527"/>
            <a:ext cx="1593081" cy="745203"/>
          </a:xfrm>
          <a:prstGeom prst="snip2Diag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3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139</Words>
  <Application>Microsoft Office PowerPoint</Application>
  <PresentationFormat>A4 210 x 297 mm</PresentationFormat>
  <Paragraphs>124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HGSｺﾞｼｯｸE</vt:lpstr>
      <vt:lpstr>HGS創英角ｺﾞｼｯｸUB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geisei</dc:creator>
  <cp:lastModifiedBy>教育委員会 図書</cp:lastModifiedBy>
  <cp:revision>22</cp:revision>
  <dcterms:created xsi:type="dcterms:W3CDTF">2025-02-11T00:21:11Z</dcterms:created>
  <dcterms:modified xsi:type="dcterms:W3CDTF">2025-03-17T08:11:19Z</dcterms:modified>
</cp:coreProperties>
</file>