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226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2B50-DCA9-43CE-992B-8AA2B9CFECA9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464E-335B-441E-89F9-A7584AE6A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133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2B50-DCA9-43CE-992B-8AA2B9CFECA9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464E-335B-441E-89F9-A7584AE6A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283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2B50-DCA9-43CE-992B-8AA2B9CFECA9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464E-335B-441E-89F9-A7584AE6A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345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2B50-DCA9-43CE-992B-8AA2B9CFECA9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464E-335B-441E-89F9-A7584AE6A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218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2B50-DCA9-43CE-992B-8AA2B9CFECA9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464E-335B-441E-89F9-A7584AE6A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95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2B50-DCA9-43CE-992B-8AA2B9CFECA9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464E-335B-441E-89F9-A7584AE6A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98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2B50-DCA9-43CE-992B-8AA2B9CFECA9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464E-335B-441E-89F9-A7584AE6A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20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2B50-DCA9-43CE-992B-8AA2B9CFECA9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464E-335B-441E-89F9-A7584AE6A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020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2B50-DCA9-43CE-992B-8AA2B9CFECA9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464E-335B-441E-89F9-A7584AE6A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89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2B50-DCA9-43CE-992B-8AA2B9CFECA9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464E-335B-441E-89F9-A7584AE6A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031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2B50-DCA9-43CE-992B-8AA2B9CFECA9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4464E-335B-441E-89F9-A7584AE6A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033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42B50-DCA9-43CE-992B-8AA2B9CFECA9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4464E-335B-441E-89F9-A7584AE6A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61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C79E3E2E-8515-4AF8-A7F2-3521D97B3D00}"/>
              </a:ext>
            </a:extLst>
          </p:cNvPr>
          <p:cNvSpPr/>
          <p:nvPr/>
        </p:nvSpPr>
        <p:spPr>
          <a:xfrm>
            <a:off x="932644" y="1503217"/>
            <a:ext cx="4154021" cy="77565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9958ACE9-CB94-4847-87DC-DFA655EACD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547548">
            <a:off x="5152572" y="2879535"/>
            <a:ext cx="1729251" cy="1695997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1ACB156C-58B6-4B18-AF13-9121064681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3734" y="5670582"/>
            <a:ext cx="2668008" cy="1438792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BA060011-7332-4591-A27C-A543B4045B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3500" y="8024906"/>
            <a:ext cx="1714500" cy="190500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26CAEBF2-C011-4C3A-8B9F-87222BE084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7179" y="-50800"/>
            <a:ext cx="1194921" cy="1135175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EC66C2EA-1C49-45AF-9D93-D6C931593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9779" y="6497466"/>
            <a:ext cx="5829300" cy="3448756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BB607-E51C-4EA2-9899-4975FCD229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5579" y="5633250"/>
            <a:ext cx="5143500" cy="2391656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A62B32C-A5D3-45B6-9D43-21216C47EA26}"/>
              </a:ext>
            </a:extLst>
          </p:cNvPr>
          <p:cNvSpPr/>
          <p:nvPr/>
        </p:nvSpPr>
        <p:spPr>
          <a:xfrm>
            <a:off x="1771334" y="188431"/>
            <a:ext cx="3315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図書館からのお知らせ</a:t>
            </a:r>
            <a:r>
              <a:rPr lang="ja-JP" altLang="en-US" dirty="0"/>
              <a:t> </a:t>
            </a: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3751FC20-087D-4158-88C1-FD780D85DC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616166"/>
              </p:ext>
            </p:extLst>
          </p:nvPr>
        </p:nvGraphicFramePr>
        <p:xfrm>
          <a:off x="341615" y="493959"/>
          <a:ext cx="6131265" cy="6161854"/>
        </p:xfrm>
        <a:graphic>
          <a:graphicData uri="http://schemas.openxmlformats.org/drawingml/2006/table">
            <a:tbl>
              <a:tblPr/>
              <a:tblGrid>
                <a:gridCol w="875895">
                  <a:extLst>
                    <a:ext uri="{9D8B030D-6E8A-4147-A177-3AD203B41FA5}">
                      <a16:colId xmlns:a16="http://schemas.microsoft.com/office/drawing/2014/main" val="157195627"/>
                    </a:ext>
                  </a:extLst>
                </a:gridCol>
                <a:gridCol w="875895">
                  <a:extLst>
                    <a:ext uri="{9D8B030D-6E8A-4147-A177-3AD203B41FA5}">
                      <a16:colId xmlns:a16="http://schemas.microsoft.com/office/drawing/2014/main" val="2527044003"/>
                    </a:ext>
                  </a:extLst>
                </a:gridCol>
                <a:gridCol w="875895">
                  <a:extLst>
                    <a:ext uri="{9D8B030D-6E8A-4147-A177-3AD203B41FA5}">
                      <a16:colId xmlns:a16="http://schemas.microsoft.com/office/drawing/2014/main" val="2081782786"/>
                    </a:ext>
                  </a:extLst>
                </a:gridCol>
                <a:gridCol w="875895">
                  <a:extLst>
                    <a:ext uri="{9D8B030D-6E8A-4147-A177-3AD203B41FA5}">
                      <a16:colId xmlns:a16="http://schemas.microsoft.com/office/drawing/2014/main" val="3019893375"/>
                    </a:ext>
                  </a:extLst>
                </a:gridCol>
                <a:gridCol w="875895">
                  <a:extLst>
                    <a:ext uri="{9D8B030D-6E8A-4147-A177-3AD203B41FA5}">
                      <a16:colId xmlns:a16="http://schemas.microsoft.com/office/drawing/2014/main" val="631840909"/>
                    </a:ext>
                  </a:extLst>
                </a:gridCol>
                <a:gridCol w="875895">
                  <a:extLst>
                    <a:ext uri="{9D8B030D-6E8A-4147-A177-3AD203B41FA5}">
                      <a16:colId xmlns:a16="http://schemas.microsoft.com/office/drawing/2014/main" val="522036331"/>
                    </a:ext>
                  </a:extLst>
                </a:gridCol>
                <a:gridCol w="875895">
                  <a:extLst>
                    <a:ext uri="{9D8B030D-6E8A-4147-A177-3AD203B41FA5}">
                      <a16:colId xmlns:a16="http://schemas.microsoft.com/office/drawing/2014/main" val="435453330"/>
                    </a:ext>
                  </a:extLst>
                </a:gridCol>
              </a:tblGrid>
              <a:tr h="20366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altLang="ja-JP" sz="25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lang="ja-JP" altLang="en-US" sz="25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142375"/>
                  </a:ext>
                </a:extLst>
              </a:tr>
              <a:tr h="354790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873948"/>
                  </a:ext>
                </a:extLst>
              </a:tr>
              <a:tr h="40056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火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水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金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土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2924521"/>
                  </a:ext>
                </a:extLst>
              </a:tr>
              <a:tr h="28612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1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1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7125728"/>
                  </a:ext>
                </a:extLst>
              </a:tr>
              <a:tr h="286122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00" b="1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1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5633830"/>
                  </a:ext>
                </a:extLst>
              </a:tr>
              <a:tr h="31130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500" b="0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0904515"/>
                  </a:ext>
                </a:extLst>
              </a:tr>
              <a:tr h="2861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765471"/>
                  </a:ext>
                </a:extLst>
              </a:tr>
              <a:tr h="29298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絨毯清掃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6051212"/>
                  </a:ext>
                </a:extLst>
              </a:tr>
              <a:tr h="29298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の為休館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5112005"/>
                  </a:ext>
                </a:extLst>
              </a:tr>
              <a:tr h="2861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7002650"/>
                  </a:ext>
                </a:extLst>
              </a:tr>
              <a:tr h="28612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9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300" b="0" i="0" u="none" strike="noStrike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よみきかせ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1305082"/>
                  </a:ext>
                </a:extLst>
              </a:tr>
              <a:tr h="28612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0" i="0" u="none" strike="noStrike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538282"/>
                  </a:ext>
                </a:extLst>
              </a:tr>
              <a:tr h="2861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1145348"/>
                  </a:ext>
                </a:extLst>
              </a:tr>
              <a:tr h="29298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蔵書整理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春分の日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300" b="0" i="0" u="none" strike="noStrike"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1240784"/>
                  </a:ext>
                </a:extLst>
              </a:tr>
              <a:tr h="29298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の為休館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3738609"/>
                  </a:ext>
                </a:extLst>
              </a:tr>
              <a:tr h="2861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0640617"/>
                  </a:ext>
                </a:extLst>
              </a:tr>
              <a:tr h="286122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9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850983"/>
                  </a:ext>
                </a:extLst>
              </a:tr>
              <a:tr h="28612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161692"/>
                  </a:ext>
                </a:extLst>
              </a:tr>
              <a:tr h="2861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3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1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631695"/>
                  </a:ext>
                </a:extLst>
              </a:tr>
              <a:tr h="286122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6305555"/>
                  </a:ext>
                </a:extLst>
              </a:tr>
              <a:tr h="286122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200" b="0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3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3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9072158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35AFD455-4EC5-4FD4-8CC0-99D0B424D4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378208"/>
              </p:ext>
            </p:extLst>
          </p:nvPr>
        </p:nvGraphicFramePr>
        <p:xfrm>
          <a:off x="471486" y="8401178"/>
          <a:ext cx="5915027" cy="1438791"/>
        </p:xfrm>
        <a:graphic>
          <a:graphicData uri="http://schemas.openxmlformats.org/drawingml/2006/table">
            <a:tbl>
              <a:tblPr/>
              <a:tblGrid>
                <a:gridCol w="845004">
                  <a:extLst>
                    <a:ext uri="{9D8B030D-6E8A-4147-A177-3AD203B41FA5}">
                      <a16:colId xmlns:a16="http://schemas.microsoft.com/office/drawing/2014/main" val="3856784486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4214806623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4255785824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4289210171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4199118118"/>
                    </a:ext>
                  </a:extLst>
                </a:gridCol>
                <a:gridCol w="845004">
                  <a:extLst>
                    <a:ext uri="{9D8B030D-6E8A-4147-A177-3AD203B41FA5}">
                      <a16:colId xmlns:a16="http://schemas.microsoft.com/office/drawing/2014/main" val="28524638"/>
                    </a:ext>
                  </a:extLst>
                </a:gridCol>
              </a:tblGrid>
              <a:tr h="265491"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ja-JP" altLang="en-US" sz="14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★予約・リクエストサービス★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0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0222486"/>
                  </a:ext>
                </a:extLst>
              </a:tr>
              <a:tr h="21410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★　貸出中の本を予約することができます。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4716945"/>
                  </a:ext>
                </a:extLst>
              </a:tr>
              <a:tr h="214106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★　探している本がないときは、リクエストすることができます。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200" b="1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65714"/>
                  </a:ext>
                </a:extLst>
              </a:tr>
              <a:tr h="21410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　★　高知県内の図書館からも借りることができます。</a:t>
                      </a:r>
                      <a:r>
                        <a:rPr lang="en-US" altLang="ja-JP" sz="10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lang="ja-JP" altLang="en-US" sz="10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各図書館の条件があります。）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6084921"/>
                  </a:ext>
                </a:extLst>
              </a:tr>
              <a:tr h="299748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altLang="ja-JP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lang="ja-JP" altLang="en-US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お気軽にご相談ください！！</a:t>
                      </a:r>
                      <a:r>
                        <a:rPr lang="en-US" altLang="ja-JP" sz="13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049716"/>
                  </a:ext>
                </a:extLst>
              </a:tr>
              <a:tr h="23123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zh-TW" altLang="en-US" sz="10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芸西村立図書館（芸西村教育委員会）　ＴＥＬ　３３－２</a:t>
                      </a:r>
                      <a:r>
                        <a:rPr lang="en-US" altLang="zh-TW" sz="10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400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124969"/>
                  </a:ext>
                </a:extLst>
              </a:tr>
            </a:tbl>
          </a:graphicData>
        </a:graphic>
      </p:graphicFrame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6F7EDDBA-02F4-4A2A-8739-D30A2810A3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986851"/>
              </p:ext>
            </p:extLst>
          </p:nvPr>
        </p:nvGraphicFramePr>
        <p:xfrm>
          <a:off x="499303" y="6464794"/>
          <a:ext cx="5915026" cy="1837794"/>
        </p:xfrm>
        <a:graphic>
          <a:graphicData uri="http://schemas.openxmlformats.org/drawingml/2006/table">
            <a:tbl>
              <a:tblPr/>
              <a:tblGrid>
                <a:gridCol w="765474">
                  <a:extLst>
                    <a:ext uri="{9D8B030D-6E8A-4147-A177-3AD203B41FA5}">
                      <a16:colId xmlns:a16="http://schemas.microsoft.com/office/drawing/2014/main" val="351493917"/>
                    </a:ext>
                  </a:extLst>
                </a:gridCol>
                <a:gridCol w="765474">
                  <a:extLst>
                    <a:ext uri="{9D8B030D-6E8A-4147-A177-3AD203B41FA5}">
                      <a16:colId xmlns:a16="http://schemas.microsoft.com/office/drawing/2014/main" val="2011184507"/>
                    </a:ext>
                  </a:extLst>
                </a:gridCol>
                <a:gridCol w="765474">
                  <a:extLst>
                    <a:ext uri="{9D8B030D-6E8A-4147-A177-3AD203B41FA5}">
                      <a16:colId xmlns:a16="http://schemas.microsoft.com/office/drawing/2014/main" val="2087132923"/>
                    </a:ext>
                  </a:extLst>
                </a:gridCol>
                <a:gridCol w="765474">
                  <a:extLst>
                    <a:ext uri="{9D8B030D-6E8A-4147-A177-3AD203B41FA5}">
                      <a16:colId xmlns:a16="http://schemas.microsoft.com/office/drawing/2014/main" val="2396864930"/>
                    </a:ext>
                  </a:extLst>
                </a:gridCol>
                <a:gridCol w="765474">
                  <a:extLst>
                    <a:ext uri="{9D8B030D-6E8A-4147-A177-3AD203B41FA5}">
                      <a16:colId xmlns:a16="http://schemas.microsoft.com/office/drawing/2014/main" val="1954703399"/>
                    </a:ext>
                  </a:extLst>
                </a:gridCol>
                <a:gridCol w="765474">
                  <a:extLst>
                    <a:ext uri="{9D8B030D-6E8A-4147-A177-3AD203B41FA5}">
                      <a16:colId xmlns:a16="http://schemas.microsoft.com/office/drawing/2014/main" val="1912682605"/>
                    </a:ext>
                  </a:extLst>
                </a:gridCol>
                <a:gridCol w="663370">
                  <a:extLst>
                    <a:ext uri="{9D8B030D-6E8A-4147-A177-3AD203B41FA5}">
                      <a16:colId xmlns:a16="http://schemas.microsoft.com/office/drawing/2014/main" val="1464311123"/>
                    </a:ext>
                  </a:extLst>
                </a:gridCol>
                <a:gridCol w="102104">
                  <a:extLst>
                    <a:ext uri="{9D8B030D-6E8A-4147-A177-3AD203B41FA5}">
                      <a16:colId xmlns:a16="http://schemas.microsoft.com/office/drawing/2014/main" val="2235168499"/>
                    </a:ext>
                  </a:extLst>
                </a:gridCol>
                <a:gridCol w="556708">
                  <a:extLst>
                    <a:ext uri="{9D8B030D-6E8A-4147-A177-3AD203B41FA5}">
                      <a16:colId xmlns:a16="http://schemas.microsoft.com/office/drawing/2014/main" val="1514344699"/>
                    </a:ext>
                  </a:extLst>
                </a:gridCol>
              </a:tblGrid>
              <a:tr h="232671"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ja-JP" altLang="en-US" sz="1500" b="1" i="0" u="sng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利 用 案 内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ja-JP" altLang="en-US" sz="11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348321"/>
                  </a:ext>
                </a:extLst>
              </a:tr>
              <a:tr h="198546">
                <a:tc gridSpan="8">
                  <a:txBody>
                    <a:bodyPr/>
                    <a:lstStyle/>
                    <a:p>
                      <a:pPr algn="l" fontAlgn="b"/>
                      <a:r>
                        <a:rPr lang="ja-JP" altLang="en-US" sz="11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　開館時間・・・午前９時～午後６時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721443"/>
                  </a:ext>
                </a:extLst>
              </a:tr>
              <a:tr h="198546">
                <a:tc gridSpan="8">
                  <a:txBody>
                    <a:bodyPr/>
                    <a:lstStyle/>
                    <a:p>
                      <a:pPr algn="l" fontAlgn="b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休館日　・・・年末年始（１２／２８～１／４）・特別整理期間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7153076"/>
                  </a:ext>
                </a:extLst>
              </a:tr>
              <a:tr h="136501">
                <a:tc>
                  <a:txBody>
                    <a:bodyPr/>
                    <a:lstStyle/>
                    <a:p>
                      <a:pPr algn="r" fontAlgn="b"/>
                      <a:endParaRPr lang="ja-JP" altLang="en-US" sz="9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dist" fontAlgn="b"/>
                      <a:endParaRPr lang="ja-JP" altLang="en-US" sz="9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0757940"/>
                  </a:ext>
                </a:extLst>
              </a:tr>
              <a:tr h="232671">
                <a:tc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ja-JP" altLang="en-US" sz="1500" b="1" i="0" u="sng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利 用 の 仕 方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3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6881569"/>
                  </a:ext>
                </a:extLst>
              </a:tr>
              <a:tr h="161319">
                <a:tc gridSpan="6">
                  <a:txBody>
                    <a:bodyPr/>
                    <a:lstStyle/>
                    <a:p>
                      <a:pPr algn="l" fontAlgn="b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・初めての方は、カウンターで利用者カードの申込みをして下さい。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2706606"/>
                  </a:ext>
                </a:extLst>
              </a:tr>
              <a:tr h="161319">
                <a:tc gridSpan="4">
                  <a:txBody>
                    <a:bodyPr/>
                    <a:lstStyle/>
                    <a:p>
                      <a:pPr algn="l" fontAlgn="b"/>
                      <a:r>
                        <a:rPr lang="ja-JP" altLang="en-US" sz="11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・本は、一人</a:t>
                      </a:r>
                      <a:r>
                        <a:rPr lang="en-US" altLang="ja-JP" sz="11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lang="ja-JP" altLang="en-US" sz="11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冊</a:t>
                      </a:r>
                      <a:r>
                        <a:rPr lang="en-US" altLang="ja-JP" sz="11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lang="ja-JP" altLang="en-US" sz="1100" b="1" i="0" u="none" strike="noStrike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週間借りられます。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7557935"/>
                  </a:ext>
                </a:extLst>
              </a:tr>
              <a:tr h="161319">
                <a:tc gridSpan="9">
                  <a:txBody>
                    <a:bodyPr/>
                    <a:lstStyle/>
                    <a:p>
                      <a:pPr algn="l" fontAlgn="b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・返すときは、カウンターに持ってきて下さい</a:t>
                      </a:r>
                      <a:r>
                        <a:rPr lang="en-US" altLang="ja-JP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｡(※</a:t>
                      </a:r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直接、書架に返さないでください</a:t>
                      </a:r>
                      <a:r>
                        <a:rPr lang="en-US" altLang="ja-JP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｡</a:t>
                      </a:r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）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6226356"/>
                  </a:ext>
                </a:extLst>
              </a:tr>
              <a:tr h="161319">
                <a:tc gridSpan="5">
                  <a:txBody>
                    <a:bodyPr/>
                    <a:lstStyle/>
                    <a:p>
                      <a:pPr algn="l" fontAlgn="b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・閉まっている時は、入り口の箱の中に返却して下さい。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ja-JP" altLang="en-US" sz="1100" b="1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9756602"/>
                  </a:ext>
                </a:extLst>
              </a:tr>
              <a:tr h="161319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 （</a:t>
                      </a:r>
                      <a:r>
                        <a:rPr lang="en-US" altLang="ja-JP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※</a:t>
                      </a:r>
                      <a:r>
                        <a:rPr lang="ja-JP" altLang="en-US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紙芝居・大型絵本は、直接、図書館カウンターに返却して下さい</a:t>
                      </a:r>
                      <a:r>
                        <a:rPr lang="en-US" altLang="ja-JP" sz="1100" b="1" i="0" u="none" strike="noStrike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｡)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altLang="ja-JP" sz="1100" b="1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33933"/>
                  </a:ext>
                </a:extLst>
              </a:tr>
            </a:tbl>
          </a:graphicData>
        </a:graphic>
      </p:graphicFrame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8A96B064-CAB3-40FD-B556-33A1750D28E3}"/>
              </a:ext>
            </a:extLst>
          </p:cNvPr>
          <p:cNvSpPr/>
          <p:nvPr/>
        </p:nvSpPr>
        <p:spPr>
          <a:xfrm>
            <a:off x="3968699" y="6109595"/>
            <a:ext cx="27134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図書館は祝日も　　　　　　　　　　　　　　　　　　　開館しています</a:t>
            </a:r>
            <a:r>
              <a:rPr lang="ja-JP" altLang="en-US" b="1" dirty="0"/>
              <a:t> </a:t>
            </a: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0FA1A4A4-F479-403D-B228-DA05AB4940C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61111" y="5786574"/>
            <a:ext cx="836190" cy="744209"/>
          </a:xfrm>
          <a:prstGeom prst="rect">
            <a:avLst/>
          </a:prstGeom>
        </p:spPr>
      </p:pic>
      <p:pic>
        <p:nvPicPr>
          <p:cNvPr id="1026" name="Picture 2" descr="https://blogger.googleusercontent.com/img/b/R29vZ2xl/AVvXsEh7ckK49YAQJxSWD2rIRaIjvgQNTR9T_evQ1g8VTsjFC73oIl1oo-eJ8te5b8erXMUHL7SUXS1ctOXjTnL0ktWj9FjoT46IxsZubK12G5RksiDv5GFsciKj_bobZjpBUoT5fhP-MCgMHiQK/s800/line_spring4.png">
            <a:extLst>
              <a:ext uri="{FF2B5EF4-FFF2-40B4-BE49-F238E27FC236}">
                <a16:creationId xmlns:a16="http://schemas.microsoft.com/office/drawing/2014/main" id="{025CD980-5DA1-47EB-BF1C-54BE52FAA0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843"/>
          <a:stretch/>
        </p:blipFill>
        <p:spPr bwMode="auto">
          <a:xfrm>
            <a:off x="5600339" y="240800"/>
            <a:ext cx="833718" cy="36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22B255FE-F2FE-4CA9-9B7A-B853136878E6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r="87357" b="-194"/>
          <a:stretch/>
        </p:blipFill>
        <p:spPr>
          <a:xfrm>
            <a:off x="4862373" y="570901"/>
            <a:ext cx="867051" cy="360362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10AA8F5B-6F36-48E8-A009-1806F90C59D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1887" y="9336251"/>
            <a:ext cx="829128" cy="359695"/>
          </a:xfrm>
          <a:prstGeom prst="rect">
            <a:avLst/>
          </a:prstGeom>
        </p:spPr>
      </p:pic>
      <p:sp>
        <p:nvSpPr>
          <p:cNvPr id="25" name="字幕 2">
            <a:extLst>
              <a:ext uri="{FF2B5EF4-FFF2-40B4-BE49-F238E27FC236}">
                <a16:creationId xmlns:a16="http://schemas.microsoft.com/office/drawing/2014/main" id="{2F6E1D50-E5F3-4C1E-95F6-18568A79DA3F}"/>
              </a:ext>
            </a:extLst>
          </p:cNvPr>
          <p:cNvSpPr txBox="1">
            <a:spLocks/>
          </p:cNvSpPr>
          <p:nvPr/>
        </p:nvSpPr>
        <p:spPr>
          <a:xfrm>
            <a:off x="624295" y="1573155"/>
            <a:ext cx="4770717" cy="7756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 err="1"/>
              <a:t>えほん</a:t>
            </a:r>
            <a:r>
              <a:rPr lang="ja-JP" altLang="en-US" b="1" dirty="0"/>
              <a:t>よみきかせ　</a:t>
            </a:r>
            <a:r>
              <a:rPr lang="en-US" altLang="ja-JP" b="1" dirty="0"/>
              <a:t>3</a:t>
            </a:r>
            <a:r>
              <a:rPr lang="ja-JP" altLang="en-US" b="1" dirty="0"/>
              <a:t>月</a:t>
            </a:r>
            <a:r>
              <a:rPr lang="en-US" altLang="ja-JP" b="1" dirty="0"/>
              <a:t>15</a:t>
            </a:r>
            <a:r>
              <a:rPr lang="ja-JP" altLang="en-US" b="1" dirty="0"/>
              <a:t>日</a:t>
            </a:r>
            <a:r>
              <a:rPr lang="en-US" altLang="ja-JP" b="1" dirty="0"/>
              <a:t>(</a:t>
            </a:r>
            <a:r>
              <a:rPr lang="ja-JP" altLang="en-US" b="1" dirty="0"/>
              <a:t>土</a:t>
            </a:r>
            <a:r>
              <a:rPr lang="en-US" altLang="ja-JP" b="1" dirty="0"/>
              <a:t>)</a:t>
            </a:r>
          </a:p>
          <a:p>
            <a:r>
              <a:rPr lang="en-US" altLang="ja-JP" b="1" dirty="0"/>
              <a:t>10:00</a:t>
            </a:r>
            <a:r>
              <a:rPr lang="ja-JP" altLang="en-US" b="1" dirty="0"/>
              <a:t>～</a:t>
            </a:r>
            <a:r>
              <a:rPr lang="en-US" altLang="ja-JP" b="1" dirty="0"/>
              <a:t>11:00</a:t>
            </a:r>
            <a:r>
              <a:rPr lang="ja-JP" altLang="en-US" b="1" dirty="0"/>
              <a:t> </a:t>
            </a:r>
            <a:r>
              <a:rPr lang="ja-JP" altLang="en-US" sz="1500" b="1" dirty="0"/>
              <a:t>生涯学習館</a:t>
            </a:r>
            <a:r>
              <a:rPr lang="en-US" altLang="ja-JP" sz="1500" b="1" dirty="0"/>
              <a:t>(</a:t>
            </a:r>
            <a:r>
              <a:rPr lang="ja-JP" altLang="en-US" sz="1500" b="1" dirty="0"/>
              <a:t>図書館</a:t>
            </a:r>
            <a:r>
              <a:rPr lang="en-US" altLang="ja-JP" sz="1500" b="1" dirty="0"/>
              <a:t>)2</a:t>
            </a:r>
            <a:r>
              <a:rPr lang="ja-JP" altLang="en-US" sz="1500" b="1" dirty="0"/>
              <a:t>階学習室</a:t>
            </a:r>
            <a:endParaRPr lang="en-US" altLang="ja-JP" sz="1500" b="1" dirty="0"/>
          </a:p>
          <a:p>
            <a:endParaRPr lang="ja-JP" altLang="en-US" dirty="0"/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B956FFBB-C9EA-4E5A-8F45-0BDC29F0DB7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439707" y="1096311"/>
            <a:ext cx="1404766" cy="1381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839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381</Words>
  <Application>Microsoft Office PowerPoint</Application>
  <PresentationFormat>A4 210 x 297 mm</PresentationFormat>
  <Paragraphs>127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HGP創英角ｺﾞｼｯｸUB</vt:lpstr>
      <vt:lpstr>HGSｺﾞｼｯｸE</vt:lpstr>
      <vt:lpstr>HGS創英角ｺﾞｼｯｸUB</vt:lpstr>
      <vt:lpstr>HG丸ｺﾞｼｯｸM-PRO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geisei</dc:creator>
  <cp:lastModifiedBy>geisei</cp:lastModifiedBy>
  <cp:revision>10</cp:revision>
  <dcterms:created xsi:type="dcterms:W3CDTF">2025-02-11T00:21:11Z</dcterms:created>
  <dcterms:modified xsi:type="dcterms:W3CDTF">2025-02-11T01:36:49Z</dcterms:modified>
</cp:coreProperties>
</file>