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20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E399-2DE8-42CC-A686-FE5A24E033A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0298-4D24-4746-B493-CEA2468E8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143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E399-2DE8-42CC-A686-FE5A24E033A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0298-4D24-4746-B493-CEA2468E8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14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E399-2DE8-42CC-A686-FE5A24E033A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0298-4D24-4746-B493-CEA2468E8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73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E399-2DE8-42CC-A686-FE5A24E033A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0298-4D24-4746-B493-CEA2468E8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04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E399-2DE8-42CC-A686-FE5A24E033A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0298-4D24-4746-B493-CEA2468E8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33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E399-2DE8-42CC-A686-FE5A24E033A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0298-4D24-4746-B493-CEA2468E8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92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E399-2DE8-42CC-A686-FE5A24E033A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0298-4D24-4746-B493-CEA2468E8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08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E399-2DE8-42CC-A686-FE5A24E033A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0298-4D24-4746-B493-CEA2468E8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03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E399-2DE8-42CC-A686-FE5A24E033A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0298-4D24-4746-B493-CEA2468E8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0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E399-2DE8-42CC-A686-FE5A24E033A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0298-4D24-4746-B493-CEA2468E8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42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E399-2DE8-42CC-A686-FE5A24E033A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0298-4D24-4746-B493-CEA2468E8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74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DE399-2DE8-42CC-A686-FE5A24E033A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B0298-4D24-4746-B493-CEA2468E8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4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 descr="季節のテンプレート ２月  縦">
            <a:extLst>
              <a:ext uri="{FF2B5EF4-FFF2-40B4-BE49-F238E27FC236}">
                <a16:creationId xmlns:a16="http://schemas.microsoft.com/office/drawing/2014/main" id="{34528576-9959-4C1A-803F-56897618F1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" t="3739" r="65657" b="79755"/>
          <a:stretch/>
        </p:blipFill>
        <p:spPr bwMode="auto">
          <a:xfrm>
            <a:off x="471486" y="13733"/>
            <a:ext cx="1292059" cy="103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7D663CE-87E7-43C1-9042-84B09E9C30BD}"/>
              </a:ext>
            </a:extLst>
          </p:cNvPr>
          <p:cNvSpPr/>
          <p:nvPr/>
        </p:nvSpPr>
        <p:spPr>
          <a:xfrm>
            <a:off x="495902" y="5495968"/>
            <a:ext cx="5646057" cy="8058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9E4EA202-5D8E-4B38-9A76-0D1D59F9C7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550429">
            <a:off x="5348947" y="2958640"/>
            <a:ext cx="1225592" cy="1143886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BDF10EA-23D9-4DFC-B7AD-BD877014759E}"/>
              </a:ext>
            </a:extLst>
          </p:cNvPr>
          <p:cNvSpPr/>
          <p:nvPr/>
        </p:nvSpPr>
        <p:spPr>
          <a:xfrm>
            <a:off x="837399" y="1513499"/>
            <a:ext cx="4358181" cy="6399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Picture 4" descr="季節のテンプレート ２月  縦">
            <a:extLst>
              <a:ext uri="{FF2B5EF4-FFF2-40B4-BE49-F238E27FC236}">
                <a16:creationId xmlns:a16="http://schemas.microsoft.com/office/drawing/2014/main" id="{4FEC8168-C087-4975-820F-1074D1BDDE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" t="21975" r="65657" b="57922"/>
          <a:stretch/>
        </p:blipFill>
        <p:spPr bwMode="auto">
          <a:xfrm rot="455552">
            <a:off x="4965363" y="-22984"/>
            <a:ext cx="1157731" cy="113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68FA37C-2EA0-4784-941C-E319E227F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71351" y="8067174"/>
            <a:ext cx="3047274" cy="1466571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861037A-5085-4C08-9F4B-F9B465D38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399" y="1614314"/>
            <a:ext cx="4358181" cy="639961"/>
          </a:xfrm>
        </p:spPr>
        <p:txBody>
          <a:bodyPr>
            <a:normAutofit/>
          </a:bodyPr>
          <a:lstStyle/>
          <a:p>
            <a:r>
              <a:rPr kumimoji="1"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図書館は祝日も開館しています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15CB36C-72B9-477E-8758-2D4DC96DB637}"/>
              </a:ext>
            </a:extLst>
          </p:cNvPr>
          <p:cNvSpPr/>
          <p:nvPr/>
        </p:nvSpPr>
        <p:spPr>
          <a:xfrm>
            <a:off x="2156055" y="160475"/>
            <a:ext cx="2545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図書館からのお知らせ</a:t>
            </a:r>
            <a:r>
              <a:rPr lang="ja-JP" altLang="en-US" dirty="0"/>
              <a:t> 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6D0D2A02-5379-44C9-A5A0-BE6E7736F1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877946"/>
              </p:ext>
            </p:extLst>
          </p:nvPr>
        </p:nvGraphicFramePr>
        <p:xfrm>
          <a:off x="471486" y="529806"/>
          <a:ext cx="5915028" cy="4906027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1747378918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160885685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871688078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512592778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815536472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887553237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435069056"/>
                    </a:ext>
                  </a:extLst>
                </a:gridCol>
              </a:tblGrid>
              <a:tr h="188562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ja-JP" altLang="en-US" sz="25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２月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714288"/>
                  </a:ext>
                </a:extLst>
              </a:tr>
              <a:tr h="328487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246682"/>
                  </a:ext>
                </a:extLst>
              </a:tr>
              <a:tr h="3708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6081665"/>
                  </a:ext>
                </a:extLst>
              </a:tr>
              <a:tr h="2649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045423"/>
                  </a:ext>
                </a:extLst>
              </a:tr>
              <a:tr h="264909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511890"/>
                  </a:ext>
                </a:extLst>
              </a:tr>
              <a:tr h="2882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571079"/>
                  </a:ext>
                </a:extLst>
              </a:tr>
              <a:tr h="26490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414655"/>
                  </a:ext>
                </a:extLst>
              </a:tr>
              <a:tr h="2860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477995"/>
                  </a:ext>
                </a:extLst>
              </a:tr>
              <a:tr h="264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175851"/>
                  </a:ext>
                </a:extLst>
              </a:tr>
              <a:tr h="26490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718760"/>
                  </a:ext>
                </a:extLst>
              </a:tr>
              <a:tr h="2649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建国記念の日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よみきかせ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401611"/>
                  </a:ext>
                </a:extLst>
              </a:tr>
              <a:tr h="2649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780743"/>
                  </a:ext>
                </a:extLst>
              </a:tr>
              <a:tr h="26490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459045"/>
                  </a:ext>
                </a:extLst>
              </a:tr>
              <a:tr h="2649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蔵書点検のため休館します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15476"/>
                  </a:ext>
                </a:extLst>
              </a:tr>
              <a:tr h="2649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14237"/>
                  </a:ext>
                </a:extLst>
              </a:tr>
              <a:tr h="26490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36782"/>
                  </a:ext>
                </a:extLst>
              </a:tr>
              <a:tr h="264909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天皇誕生日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振替休日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80077"/>
                  </a:ext>
                </a:extLst>
              </a:tr>
              <a:tr h="2649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547681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34DB15FA-04A3-4EE7-8785-C0AA8AB0F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913899"/>
              </p:ext>
            </p:extLst>
          </p:nvPr>
        </p:nvGraphicFramePr>
        <p:xfrm>
          <a:off x="326343" y="6318038"/>
          <a:ext cx="5915027" cy="685139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2322265014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500028111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2948829251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590063556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858516457"/>
                    </a:ext>
                  </a:extLst>
                </a:gridCol>
              </a:tblGrid>
              <a:tr h="256927"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b="1" i="0" u="sng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利 用 案 内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984322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開館時間・・・午前９時～午後６時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597119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休館日　・・・年末年始（１２／２８～１／４）・特別整理期間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033792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CAF0ED0D-5AE4-4BC5-ADDE-3B5423D9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823860"/>
              </p:ext>
            </p:extLst>
          </p:nvPr>
        </p:nvGraphicFramePr>
        <p:xfrm>
          <a:off x="377827" y="7174930"/>
          <a:ext cx="5915026" cy="1070871"/>
        </p:xfrm>
        <a:graphic>
          <a:graphicData uri="http://schemas.openxmlformats.org/drawingml/2006/table">
            <a:tbl>
              <a:tblPr/>
              <a:tblGrid>
                <a:gridCol w="765474">
                  <a:extLst>
                    <a:ext uri="{9D8B030D-6E8A-4147-A177-3AD203B41FA5}">
                      <a16:colId xmlns:a16="http://schemas.microsoft.com/office/drawing/2014/main" val="2417296245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2867832698"/>
                    </a:ext>
                  </a:extLst>
                </a:gridCol>
                <a:gridCol w="1530948">
                  <a:extLst>
                    <a:ext uri="{9D8B030D-6E8A-4147-A177-3AD203B41FA5}">
                      <a16:colId xmlns:a16="http://schemas.microsoft.com/office/drawing/2014/main" val="623313329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1610303152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1170471574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3168327788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1799576138"/>
                    </a:ext>
                  </a:extLst>
                </a:gridCol>
              </a:tblGrid>
              <a:tr h="232671"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500" b="1" i="0" u="sng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利 用 の 仕 方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926372"/>
                  </a:ext>
                </a:extLst>
              </a:tr>
              <a:tr h="161319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・初めての方は、カウンターで利用者カードの申込みをして下さい。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646758"/>
                  </a:ext>
                </a:extLst>
              </a:tr>
              <a:tr h="161319"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・本は、一人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冊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週間借りられます。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771823"/>
                  </a:ext>
                </a:extLst>
              </a:tr>
              <a:tr h="161319">
                <a:tc gridSpan="7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・返すときは、カウンターに持ってきて下さい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｡(※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直接、書架に返さないでください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418135"/>
                  </a:ext>
                </a:extLst>
              </a:tr>
              <a:tr h="161319"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・閉まっている時は、入り口の箱の中に返却して下さい。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636020"/>
                  </a:ext>
                </a:extLst>
              </a:tr>
              <a:tr h="16131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（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紙芝居・大型絵本は、直接、図書館カウンターに返却して下さい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619327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CC95FC2C-535C-428C-83D5-CB97CE03A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296538"/>
              </p:ext>
            </p:extLst>
          </p:nvPr>
        </p:nvGraphicFramePr>
        <p:xfrm>
          <a:off x="631145" y="8417554"/>
          <a:ext cx="5915026" cy="1302960"/>
        </p:xfrm>
        <a:graphic>
          <a:graphicData uri="http://schemas.openxmlformats.org/drawingml/2006/table">
            <a:tbl>
              <a:tblPr/>
              <a:tblGrid>
                <a:gridCol w="765474">
                  <a:extLst>
                    <a:ext uri="{9D8B030D-6E8A-4147-A177-3AD203B41FA5}">
                      <a16:colId xmlns:a16="http://schemas.microsoft.com/office/drawing/2014/main" val="3561768446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328001594"/>
                    </a:ext>
                  </a:extLst>
                </a:gridCol>
                <a:gridCol w="1530948">
                  <a:extLst>
                    <a:ext uri="{9D8B030D-6E8A-4147-A177-3AD203B41FA5}">
                      <a16:colId xmlns:a16="http://schemas.microsoft.com/office/drawing/2014/main" val="952307145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3709187121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1878208825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278308792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1773644487"/>
                    </a:ext>
                  </a:extLst>
                </a:gridCol>
              </a:tblGrid>
              <a:tr h="240427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★予約・リクエストサービス★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969322"/>
                  </a:ext>
                </a:extLst>
              </a:tr>
              <a:tr h="19389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　貸出中の本を予約することができます。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902355"/>
                  </a:ext>
                </a:extLst>
              </a:tr>
              <a:tr h="19389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　探している本がないときは、リクエストすることができます。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662890"/>
                  </a:ext>
                </a:extLst>
              </a:tr>
              <a:tr h="19389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　高知県内の図書館からも借りることができます。</a:t>
                      </a:r>
                      <a:r>
                        <a:rPr lang="en-US" altLang="ja-JP" sz="9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9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各図書館の条件があります。）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058961"/>
                  </a:ext>
                </a:extLst>
              </a:tr>
              <a:tr h="27145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ja-JP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お気軽にご相談ください！！</a:t>
                      </a:r>
                      <a:r>
                        <a:rPr lang="en-US" altLang="ja-JP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9779317"/>
                  </a:ext>
                </a:extLst>
              </a:tr>
              <a:tr h="20940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芸西村立図書館（芸西村教育委員会）　ＴＥＬ　３３－２</a:t>
                      </a:r>
                      <a:r>
                        <a:rPr lang="en-US" altLang="zh-TW" sz="9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071453"/>
                  </a:ext>
                </a:extLst>
              </a:tr>
            </a:tbl>
          </a:graphicData>
        </a:graphic>
      </p:graphicFrame>
      <p:pic>
        <p:nvPicPr>
          <p:cNvPr id="1026" name="Picture 2" descr="節分の豆を食べる ぴょこ のイラスト">
            <a:extLst>
              <a:ext uri="{FF2B5EF4-FFF2-40B4-BE49-F238E27FC236}">
                <a16:creationId xmlns:a16="http://schemas.microsoft.com/office/drawing/2014/main" id="{5FC48EBE-B327-451A-A204-33FD6E249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487" y="7954481"/>
            <a:ext cx="1792514" cy="199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季節のテンプレート ２月  縦">
            <a:extLst>
              <a:ext uri="{FF2B5EF4-FFF2-40B4-BE49-F238E27FC236}">
                <a16:creationId xmlns:a16="http://schemas.microsoft.com/office/drawing/2014/main" id="{91CA4D39-A412-48F1-BF24-A1A83D2746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8" t="78656" r="9411" b="5345"/>
          <a:stretch/>
        </p:blipFill>
        <p:spPr bwMode="auto">
          <a:xfrm>
            <a:off x="28789" y="9282666"/>
            <a:ext cx="1204711" cy="6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福寿草のイラスト">
            <a:extLst>
              <a:ext uri="{FF2B5EF4-FFF2-40B4-BE49-F238E27FC236}">
                <a16:creationId xmlns:a16="http://schemas.microsoft.com/office/drawing/2014/main" id="{82AB6476-789A-43CC-918D-4AC2F808E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83" y="1620178"/>
            <a:ext cx="640257" cy="629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クロッカスのイラスト（花）">
            <a:extLst>
              <a:ext uri="{FF2B5EF4-FFF2-40B4-BE49-F238E27FC236}">
                <a16:creationId xmlns:a16="http://schemas.microsoft.com/office/drawing/2014/main" id="{168C8F71-184D-4929-9091-5D986D5B8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669" y="1634692"/>
            <a:ext cx="537821" cy="541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C502C89-F208-447C-B154-945B670B6A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26595" y="5404331"/>
            <a:ext cx="2679324" cy="2614173"/>
          </a:xfrm>
          <a:prstGeom prst="rect">
            <a:avLst/>
          </a:prstGeom>
        </p:spPr>
      </p:pic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4B12BAB-4925-47CD-862E-118560DB67AC}"/>
              </a:ext>
            </a:extLst>
          </p:cNvPr>
          <p:cNvSpPr/>
          <p:nvPr/>
        </p:nvSpPr>
        <p:spPr>
          <a:xfrm>
            <a:off x="2907411" y="5557026"/>
            <a:ext cx="305433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/>
              <a:t>2</a:t>
            </a:r>
            <a:r>
              <a:rPr lang="ja-JP" altLang="en-US" b="1" dirty="0"/>
              <a:t>月</a:t>
            </a:r>
            <a:r>
              <a:rPr lang="en-US" altLang="ja-JP" b="1" dirty="0"/>
              <a:t>15</a:t>
            </a:r>
            <a:r>
              <a:rPr lang="ja-JP" altLang="en-US" b="1" dirty="0"/>
              <a:t>日</a:t>
            </a:r>
            <a:r>
              <a:rPr lang="en-US" altLang="ja-JP" b="1" dirty="0"/>
              <a:t>(</a:t>
            </a:r>
            <a:r>
              <a:rPr lang="ja-JP" altLang="en-US" b="1" dirty="0"/>
              <a:t>土</a:t>
            </a:r>
            <a:r>
              <a:rPr lang="en-US" altLang="ja-JP" b="1" dirty="0"/>
              <a:t>)10:00</a:t>
            </a:r>
            <a:r>
              <a:rPr lang="ja-JP" altLang="en-US" b="1" dirty="0"/>
              <a:t>～</a:t>
            </a:r>
            <a:r>
              <a:rPr lang="en-US" altLang="ja-JP" b="1" dirty="0"/>
              <a:t>11:00</a:t>
            </a:r>
          </a:p>
          <a:p>
            <a:r>
              <a:rPr lang="ja-JP" altLang="en-US" sz="1700" b="1" dirty="0"/>
              <a:t>生涯学習館</a:t>
            </a:r>
            <a:r>
              <a:rPr lang="en-US" altLang="ja-JP" sz="1700" b="1" dirty="0"/>
              <a:t>(</a:t>
            </a:r>
            <a:r>
              <a:rPr lang="ja-JP" altLang="en-US" sz="1700" b="1" dirty="0"/>
              <a:t>図書館</a:t>
            </a:r>
            <a:r>
              <a:rPr lang="en-US" altLang="ja-JP" sz="1700" b="1" dirty="0"/>
              <a:t>)2</a:t>
            </a:r>
            <a:r>
              <a:rPr lang="ja-JP" altLang="en-US" sz="1700" b="1" dirty="0"/>
              <a:t>階学習室</a:t>
            </a:r>
            <a:endParaRPr lang="en-US" altLang="ja-JP" sz="1700" b="1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9849D70-D113-4DB1-AE37-E4085E4B8CD3}"/>
              </a:ext>
            </a:extLst>
          </p:cNvPr>
          <p:cNvSpPr/>
          <p:nvPr/>
        </p:nvSpPr>
        <p:spPr>
          <a:xfrm>
            <a:off x="546702" y="5723788"/>
            <a:ext cx="22453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 err="1"/>
              <a:t>えほん</a:t>
            </a:r>
            <a:r>
              <a:rPr lang="ja-JP" altLang="en-US" sz="2000" b="1" dirty="0"/>
              <a:t>よみきかせ　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1985712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118</Words>
  <Application>Microsoft Office PowerPoint</Application>
  <PresentationFormat>A4 210 x 297 mm</PresentationFormat>
  <Paragraphs>118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HGSｺﾞｼｯｸE</vt:lpstr>
      <vt:lpstr>HGS創英角ｺﾞｼｯｸUB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geisei</dc:creator>
  <cp:lastModifiedBy>教育委員会 図書</cp:lastModifiedBy>
  <cp:revision>10</cp:revision>
  <dcterms:created xsi:type="dcterms:W3CDTF">2025-01-13T03:11:57Z</dcterms:created>
  <dcterms:modified xsi:type="dcterms:W3CDTF">2025-01-15T00:16:16Z</dcterms:modified>
</cp:coreProperties>
</file>