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7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9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8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99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32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32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41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86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0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14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6927-3572-4868-99FA-8EC98140BC66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26AB-ABB7-4349-9161-E074312B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15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9B61942-952C-4894-9C51-0F2D041D172A}"/>
              </a:ext>
            </a:extLst>
          </p:cNvPr>
          <p:cNvSpPr/>
          <p:nvPr/>
        </p:nvSpPr>
        <p:spPr>
          <a:xfrm>
            <a:off x="471486" y="5107347"/>
            <a:ext cx="3114396" cy="10861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5C86217-4BE0-4768-854D-15F15F65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0429">
            <a:off x="5373848" y="2592024"/>
            <a:ext cx="1225592" cy="114388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73A05416-B081-4195-9D4D-0FC893EBA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14" y="5189123"/>
            <a:ext cx="3541340" cy="1154594"/>
          </a:xfrm>
        </p:spPr>
        <p:txBody>
          <a:bodyPr/>
          <a:lstStyle/>
          <a:p>
            <a:r>
              <a:rPr lang="en-US" altLang="ja-JP" b="1" dirty="0"/>
              <a:t>1</a:t>
            </a:r>
            <a:r>
              <a:rPr lang="ja-JP" altLang="en-US" b="1" dirty="0"/>
              <a:t>月</a:t>
            </a:r>
            <a:r>
              <a:rPr lang="en-US" altLang="ja-JP" b="1" dirty="0"/>
              <a:t>25</a:t>
            </a:r>
            <a:r>
              <a:rPr lang="ja-JP" altLang="en-US" b="1" dirty="0"/>
              <a:t>日</a:t>
            </a:r>
            <a:r>
              <a:rPr lang="en-US" altLang="ja-JP" b="1" dirty="0"/>
              <a:t>(</a:t>
            </a:r>
            <a:r>
              <a:rPr lang="ja-JP" altLang="en-US" b="1" dirty="0"/>
              <a:t>土</a:t>
            </a:r>
            <a:r>
              <a:rPr lang="en-US" altLang="ja-JP" b="1" dirty="0"/>
              <a:t>)9:30</a:t>
            </a:r>
            <a:r>
              <a:rPr lang="ja-JP" altLang="en-US" b="1" dirty="0"/>
              <a:t>～</a:t>
            </a:r>
            <a:r>
              <a:rPr lang="en-US" altLang="ja-JP" b="1" dirty="0"/>
              <a:t>11:00</a:t>
            </a:r>
          </a:p>
          <a:p>
            <a:r>
              <a:rPr lang="ja-JP" altLang="en-US" sz="1500" b="1" dirty="0"/>
              <a:t>生涯学習館</a:t>
            </a:r>
            <a:r>
              <a:rPr lang="en-US" altLang="ja-JP" sz="1500" b="1" dirty="0"/>
              <a:t>(</a:t>
            </a:r>
            <a:r>
              <a:rPr lang="ja-JP" altLang="en-US" sz="1500" b="1" dirty="0"/>
              <a:t>図書館</a:t>
            </a:r>
            <a:r>
              <a:rPr lang="en-US" altLang="ja-JP" sz="1500" b="1" dirty="0"/>
              <a:t>)</a:t>
            </a:r>
            <a:r>
              <a:rPr lang="ja-JP" altLang="en-US" sz="1500" b="1" dirty="0"/>
              <a:t>入口に</a:t>
            </a:r>
            <a:endParaRPr lang="en-US" altLang="ja-JP" sz="1500" b="1" dirty="0"/>
          </a:p>
          <a:p>
            <a:r>
              <a:rPr kumimoji="1" lang="ja-JP" altLang="en-US" sz="1500" b="1" dirty="0"/>
              <a:t>移動図書館バスがやってきます</a:t>
            </a:r>
            <a:endParaRPr kumimoji="1" lang="en-US" altLang="ja-JP" sz="1500" b="1" dirty="0"/>
          </a:p>
          <a:p>
            <a:endParaRPr kumimoji="1" lang="ja-JP" altLang="en-US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05A915C8-8B9C-475A-9F17-5EDE07B3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30429"/>
              </p:ext>
            </p:extLst>
          </p:nvPr>
        </p:nvGraphicFramePr>
        <p:xfrm>
          <a:off x="471484" y="490829"/>
          <a:ext cx="5915028" cy="4531784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202365241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1445135100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12757789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753161033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436956712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4202160395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436402440"/>
                    </a:ext>
                  </a:extLst>
                </a:gridCol>
              </a:tblGrid>
              <a:tr h="173651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ja-JP" sz="25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25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482417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974940"/>
                  </a:ext>
                </a:extLst>
              </a:tr>
              <a:tr h="3415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06050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71230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lang="en-US" altLang="ja-JP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日～</a:t>
                      </a:r>
                      <a:r>
                        <a:rPr lang="en-US" altLang="ja-JP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lang="en-US" altLang="ja-JP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日まで休館します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770324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32640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4462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96288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00302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9594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成人の日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よみきかせ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25355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643747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466723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蔵書整理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移動図書館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018551"/>
                  </a:ext>
                </a:extLst>
              </a:tr>
              <a:tr h="2498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の為休館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168737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83166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923156"/>
                  </a:ext>
                </a:extLst>
              </a:tr>
              <a:tr h="2439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877041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0F769E1-70E0-433F-B338-4D8C2F61F088}"/>
              </a:ext>
            </a:extLst>
          </p:cNvPr>
          <p:cNvSpPr/>
          <p:nvPr/>
        </p:nvSpPr>
        <p:spPr>
          <a:xfrm>
            <a:off x="2191913" y="159461"/>
            <a:ext cx="2846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図書館からのお知らせ</a:t>
            </a:r>
            <a:r>
              <a:rPr lang="ja-JP" altLang="en-US" dirty="0"/>
              <a:t> 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D3285971-808A-4365-B58F-D355B4916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70268"/>
              </p:ext>
            </p:extLst>
          </p:nvPr>
        </p:nvGraphicFramePr>
        <p:xfrm>
          <a:off x="674987" y="8307748"/>
          <a:ext cx="5915027" cy="1438791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3501844191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929495984"/>
                    </a:ext>
                  </a:extLst>
                </a:gridCol>
                <a:gridCol w="1690007">
                  <a:extLst>
                    <a:ext uri="{9D8B030D-6E8A-4147-A177-3AD203B41FA5}">
                      <a16:colId xmlns:a16="http://schemas.microsoft.com/office/drawing/2014/main" val="2728265419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819141642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82715670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652274505"/>
                    </a:ext>
                  </a:extLst>
                </a:gridCol>
              </a:tblGrid>
              <a:tr h="265491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★予約・リクエストサービス★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000774"/>
                  </a:ext>
                </a:extLst>
              </a:tr>
              <a:tr h="2141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　貸出中の本を予約することができます。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953085"/>
                  </a:ext>
                </a:extLst>
              </a:tr>
              <a:tr h="2141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　探している本がないときは、リクエストすることができます。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720126"/>
                  </a:ext>
                </a:extLst>
              </a:tr>
              <a:tr h="21410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　高知県内の図書館からも借りることができます。</a:t>
                      </a:r>
                      <a:r>
                        <a:rPr lang="en-US" altLang="ja-JP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各図書館の条件があります</a:t>
                      </a:r>
                      <a:r>
                        <a:rPr lang="en-US" altLang="ja-JP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｡)</a:t>
                      </a:r>
                      <a:endParaRPr lang="ja-JP" altLang="en-US" sz="10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87421"/>
                  </a:ext>
                </a:extLst>
              </a:tr>
              <a:tr h="29974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お気軽にご相談ください！！</a:t>
                      </a:r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85353"/>
                  </a:ext>
                </a:extLst>
              </a:tr>
              <a:tr h="23123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芸西村立図書館（芸西村教育委員会）　ＴＥＬ　３３－２</a:t>
                      </a:r>
                      <a:r>
                        <a:rPr lang="en-US" altLang="zh-TW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639589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9F3612D5-8597-49D8-92C3-889DEDE91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1310"/>
              </p:ext>
            </p:extLst>
          </p:nvPr>
        </p:nvGraphicFramePr>
        <p:xfrm>
          <a:off x="471486" y="7082534"/>
          <a:ext cx="5915026" cy="1070871"/>
        </p:xfrm>
        <a:graphic>
          <a:graphicData uri="http://schemas.openxmlformats.org/drawingml/2006/table">
            <a:tbl>
              <a:tblPr/>
              <a:tblGrid>
                <a:gridCol w="765474">
                  <a:extLst>
                    <a:ext uri="{9D8B030D-6E8A-4147-A177-3AD203B41FA5}">
                      <a16:colId xmlns:a16="http://schemas.microsoft.com/office/drawing/2014/main" val="3450204222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2605431520"/>
                    </a:ext>
                  </a:extLst>
                </a:gridCol>
                <a:gridCol w="1530948">
                  <a:extLst>
                    <a:ext uri="{9D8B030D-6E8A-4147-A177-3AD203B41FA5}">
                      <a16:colId xmlns:a16="http://schemas.microsoft.com/office/drawing/2014/main" val="1039965598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2663493192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3163879608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84741817"/>
                    </a:ext>
                  </a:extLst>
                </a:gridCol>
                <a:gridCol w="556708">
                  <a:extLst>
                    <a:ext uri="{9D8B030D-6E8A-4147-A177-3AD203B41FA5}">
                      <a16:colId xmlns:a16="http://schemas.microsoft.com/office/drawing/2014/main" val="131390706"/>
                    </a:ext>
                  </a:extLst>
                </a:gridCol>
              </a:tblGrid>
              <a:tr h="232671"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500" b="1" i="0" u="sng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利 用 の 仕 方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76173"/>
                  </a:ext>
                </a:extLst>
              </a:tr>
              <a:tr h="161319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・初めての方は、カウンターで利用者カードの申込みをして下さい。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322536"/>
                  </a:ext>
                </a:extLst>
              </a:tr>
              <a:tr h="1613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・本は、一人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冊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週間借りられます。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613718"/>
                  </a:ext>
                </a:extLst>
              </a:tr>
              <a:tr h="161319">
                <a:tc gridSpan="7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・返すときは、カウンターに持ってきて下さい</a:t>
                      </a:r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｡(※</a:t>
                      </a:r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直接、書架に返さないでください</a:t>
                      </a:r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｡)</a:t>
                      </a:r>
                      <a:endParaRPr lang="ja-JP" altLang="en-US" sz="11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4293"/>
                  </a:ext>
                </a:extLst>
              </a:tr>
              <a:tr h="161319">
                <a:tc gridSpan="4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・閉まっている時は、入り口の箱の中に返却して下さい。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296124"/>
                  </a:ext>
                </a:extLst>
              </a:tr>
              <a:tr h="1613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（</a:t>
                      </a:r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紙芝居・大型絵本は、直接、図書館カウンターに返却して下さい</a:t>
                      </a:r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782471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E7A32199-4A33-473A-BE76-947A0EA0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58313"/>
              </p:ext>
            </p:extLst>
          </p:nvPr>
        </p:nvGraphicFramePr>
        <p:xfrm>
          <a:off x="489415" y="6193476"/>
          <a:ext cx="5915027" cy="685139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1150186247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790131589"/>
                    </a:ext>
                  </a:extLst>
                </a:gridCol>
                <a:gridCol w="2535011">
                  <a:extLst>
                    <a:ext uri="{9D8B030D-6E8A-4147-A177-3AD203B41FA5}">
                      <a16:colId xmlns:a16="http://schemas.microsoft.com/office/drawing/2014/main" val="174267077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138386451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36126817"/>
                    </a:ext>
                  </a:extLst>
                </a:gridCol>
              </a:tblGrid>
              <a:tr h="256927"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600" b="1" i="0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 用 案 内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26498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開館時間・・・午前９時～午後６時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7403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休館日　・・・年末年始（１２／２８～１／４）・特別整理期間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78858"/>
                  </a:ext>
                </a:extLst>
              </a:tr>
            </a:tbl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044760C-890E-4C69-9AF8-E00C3A4619E5}"/>
              </a:ext>
            </a:extLst>
          </p:cNvPr>
          <p:cNvCxnSpPr/>
          <p:nvPr/>
        </p:nvCxnSpPr>
        <p:spPr>
          <a:xfrm flipV="1">
            <a:off x="4972506" y="1809701"/>
            <a:ext cx="1325562" cy="6350"/>
          </a:xfrm>
          <a:prstGeom prst="straightConnector1">
            <a:avLst/>
          </a:prstGeom>
          <a:ln w="190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5D39C82-C14D-4D99-9D1C-B66472E65FD0}"/>
              </a:ext>
            </a:extLst>
          </p:cNvPr>
          <p:cNvCxnSpPr/>
          <p:nvPr/>
        </p:nvCxnSpPr>
        <p:spPr>
          <a:xfrm flipH="1" flipV="1">
            <a:off x="577584" y="1809701"/>
            <a:ext cx="1298575" cy="1588"/>
          </a:xfrm>
          <a:prstGeom prst="straightConnector1">
            <a:avLst/>
          </a:prstGeom>
          <a:ln w="190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5398C04-6783-43CB-B519-9BF2FAB8CE23}"/>
              </a:ext>
            </a:extLst>
          </p:cNvPr>
          <p:cNvSpPr/>
          <p:nvPr/>
        </p:nvSpPr>
        <p:spPr>
          <a:xfrm>
            <a:off x="3632501" y="5107346"/>
            <a:ext cx="2789870" cy="10996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8CBC02D7-EDF9-474B-911E-2A9598DA774C}"/>
              </a:ext>
            </a:extLst>
          </p:cNvPr>
          <p:cNvSpPr txBox="1">
            <a:spLocks/>
          </p:cNvSpPr>
          <p:nvPr/>
        </p:nvSpPr>
        <p:spPr>
          <a:xfrm>
            <a:off x="3229554" y="5170873"/>
            <a:ext cx="3541340" cy="115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err="1"/>
              <a:t>えほん</a:t>
            </a:r>
            <a:r>
              <a:rPr lang="ja-JP" altLang="en-US" b="1" dirty="0"/>
              <a:t>よみきかせ</a:t>
            </a:r>
            <a:endParaRPr lang="en-US" altLang="ja-JP" b="1" dirty="0"/>
          </a:p>
          <a:p>
            <a:r>
              <a:rPr lang="en-US" altLang="ja-JP" b="1" dirty="0"/>
              <a:t>1</a:t>
            </a:r>
            <a:r>
              <a:rPr lang="ja-JP" altLang="en-US" b="1" dirty="0"/>
              <a:t>月</a:t>
            </a:r>
            <a:r>
              <a:rPr lang="en-US" altLang="ja-JP" b="1" dirty="0"/>
              <a:t>18</a:t>
            </a:r>
            <a:r>
              <a:rPr lang="ja-JP" altLang="en-US" b="1" dirty="0"/>
              <a:t>日</a:t>
            </a:r>
            <a:r>
              <a:rPr lang="en-US" altLang="ja-JP" b="1" dirty="0"/>
              <a:t>(</a:t>
            </a:r>
            <a:r>
              <a:rPr lang="ja-JP" altLang="en-US" b="1" dirty="0"/>
              <a:t>土</a:t>
            </a:r>
            <a:r>
              <a:rPr lang="en-US" altLang="ja-JP" b="1" dirty="0"/>
              <a:t>)10:00</a:t>
            </a:r>
            <a:r>
              <a:rPr lang="ja-JP" altLang="en-US" b="1" dirty="0"/>
              <a:t>～</a:t>
            </a:r>
            <a:r>
              <a:rPr lang="en-US" altLang="ja-JP" b="1" dirty="0"/>
              <a:t>11:00</a:t>
            </a:r>
          </a:p>
          <a:p>
            <a:r>
              <a:rPr lang="ja-JP" altLang="en-US" sz="1500" b="1" dirty="0"/>
              <a:t>生涯学習館</a:t>
            </a:r>
            <a:r>
              <a:rPr lang="en-US" altLang="ja-JP" sz="1500" b="1" dirty="0"/>
              <a:t>(</a:t>
            </a:r>
            <a:r>
              <a:rPr lang="ja-JP" altLang="en-US" sz="1500" b="1" dirty="0"/>
              <a:t>図書館</a:t>
            </a:r>
            <a:r>
              <a:rPr lang="en-US" altLang="ja-JP" sz="1500" b="1" dirty="0"/>
              <a:t>)2</a:t>
            </a:r>
            <a:r>
              <a:rPr lang="ja-JP" altLang="en-US" sz="1500" b="1" dirty="0"/>
              <a:t>階学習室</a:t>
            </a:r>
            <a:endParaRPr lang="en-US" altLang="ja-JP" sz="1500" b="1" dirty="0"/>
          </a:p>
          <a:p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054CD0-8B56-4866-AC64-FF5916B7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15" y="7820289"/>
            <a:ext cx="1828800" cy="1828800"/>
          </a:xfrm>
          <a:prstGeom prst="rect">
            <a:avLst/>
          </a:prstGeom>
        </p:spPr>
      </p:pic>
      <p:pic>
        <p:nvPicPr>
          <p:cNvPr id="1028" name="Picture 4" descr="あけましておめでとうございます">
            <a:extLst>
              <a:ext uri="{FF2B5EF4-FFF2-40B4-BE49-F238E27FC236}">
                <a16:creationId xmlns:a16="http://schemas.microsoft.com/office/drawing/2014/main" id="{881377A7-8BA9-448D-B2A5-512F104E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35" y="6303266"/>
            <a:ext cx="1375469" cy="14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C0E2A2D-0B37-4144-A34A-FD6D9638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066" y="389970"/>
            <a:ext cx="694102" cy="6941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A7A69F6-B2F6-40E9-B63B-73C90F177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374946" y="433932"/>
            <a:ext cx="597560" cy="5975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11A6C9-06C2-445B-8BDA-E2A1FC815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262" y="91645"/>
            <a:ext cx="596651" cy="59665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899B10-84A3-4FC5-A577-20BA216D2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6528" y="8640864"/>
            <a:ext cx="1070871" cy="10708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532480B-C1D5-41AF-BF7C-84CBC00F8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20390">
            <a:off x="483199" y="9163974"/>
            <a:ext cx="801389" cy="8013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50C2A5-B196-4857-BD9B-8827702E92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6872" y="147468"/>
            <a:ext cx="883261" cy="88326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FEE7012-B1E2-44A2-87C3-72CE00EA83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6273" y="5416033"/>
            <a:ext cx="719241" cy="50269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79123E1-E197-4DF3-B09A-FB6153B322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065401" y="5211991"/>
            <a:ext cx="632222" cy="737755"/>
          </a:xfrm>
          <a:prstGeom prst="rect">
            <a:avLst/>
          </a:prstGeom>
        </p:spPr>
      </p:pic>
      <p:pic>
        <p:nvPicPr>
          <p:cNvPr id="1027" name="図 1026">
            <a:extLst>
              <a:ext uri="{FF2B5EF4-FFF2-40B4-BE49-F238E27FC236}">
                <a16:creationId xmlns:a16="http://schemas.microsoft.com/office/drawing/2014/main" id="{CD5A69CB-601E-4C71-822D-41BFF06804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79995">
            <a:off x="5322740" y="4043043"/>
            <a:ext cx="1774057" cy="1709935"/>
          </a:xfrm>
          <a:prstGeom prst="rect">
            <a:avLst/>
          </a:prstGeom>
        </p:spPr>
      </p:pic>
      <p:pic>
        <p:nvPicPr>
          <p:cNvPr id="1024" name="図 1023">
            <a:extLst>
              <a:ext uri="{FF2B5EF4-FFF2-40B4-BE49-F238E27FC236}">
                <a16:creationId xmlns:a16="http://schemas.microsoft.com/office/drawing/2014/main" id="{291B5E57-B124-4CD0-84F0-61EF281584A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1445"/>
          <a:stretch/>
        </p:blipFill>
        <p:spPr>
          <a:xfrm>
            <a:off x="5830168" y="4667361"/>
            <a:ext cx="222199" cy="37524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71FBD3D-6ADF-4CBE-B331-D95808EDC4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331754" flipH="1">
            <a:off x="6214137" y="4671868"/>
            <a:ext cx="437987" cy="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148</Words>
  <Application>Microsoft Office PowerPoint</Application>
  <PresentationFormat>A4 210 x 297 mm</PresentationFormat>
  <Paragraphs>125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HGP創英角ｺﾞｼｯｸUB</vt:lpstr>
      <vt:lpstr>HGSｺﾞｼｯｸE</vt:lpstr>
      <vt:lpstr>HGS創英角ｺﾞｼｯｸUB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geisei</dc:creator>
  <cp:lastModifiedBy>教育委員会 図書</cp:lastModifiedBy>
  <cp:revision>15</cp:revision>
  <dcterms:created xsi:type="dcterms:W3CDTF">2024-12-05T07:57:15Z</dcterms:created>
  <dcterms:modified xsi:type="dcterms:W3CDTF">2024-12-17T01:04:33Z</dcterms:modified>
</cp:coreProperties>
</file>