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1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6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84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63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60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41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15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4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07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90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82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A89BF-A169-4AE3-AC31-9DD77CAC0B13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E643-6859-4E54-A626-4F444239C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45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06613EA7-778B-42A7-8DEE-3AAFE708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710" y="2990228"/>
            <a:ext cx="288539" cy="30542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7886042-DF20-414E-B63B-4AD01A99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18327" y="2912960"/>
            <a:ext cx="381984" cy="382690"/>
          </a:xfrm>
          <a:prstGeom prst="rect">
            <a:avLst/>
          </a:prstGeom>
        </p:spPr>
      </p:pic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99B11DB0-3240-49CD-A47C-E6A51F0A26AF}"/>
              </a:ext>
            </a:extLst>
          </p:cNvPr>
          <p:cNvSpPr/>
          <p:nvPr/>
        </p:nvSpPr>
        <p:spPr>
          <a:xfrm>
            <a:off x="367201" y="5407820"/>
            <a:ext cx="6291382" cy="95658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45950B5-6AC9-4BE1-B846-A24084BA8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32220">
            <a:off x="5259766" y="5612510"/>
            <a:ext cx="1481088" cy="410608"/>
          </a:xfrm>
        </p:spPr>
        <p:txBody>
          <a:bodyPr>
            <a:normAutofit/>
          </a:bodyPr>
          <a:lstStyle/>
          <a:p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新聞紙で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30AE94-B5DA-49A2-A3E9-721680FDC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686" y="5557899"/>
            <a:ext cx="5911770" cy="848132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sz="1600" b="1" dirty="0"/>
              <a:t>クリスマス工作教室</a:t>
            </a:r>
            <a:r>
              <a:rPr lang="ja-JP" altLang="en-US" b="1" dirty="0"/>
              <a:t>　</a:t>
            </a:r>
            <a:r>
              <a:rPr kumimoji="1" lang="ja-JP" altLang="en-US" b="1" dirty="0"/>
              <a:t>オラフをつくろう！</a:t>
            </a:r>
            <a:endParaRPr kumimoji="1" lang="en-US" altLang="ja-JP" b="1" dirty="0"/>
          </a:p>
          <a:p>
            <a:r>
              <a:rPr lang="en-US" altLang="ja-JP" sz="1500" b="1" dirty="0"/>
              <a:t>12</a:t>
            </a:r>
            <a:r>
              <a:rPr lang="ja-JP" altLang="en-US" sz="1500" b="1" dirty="0"/>
              <a:t>月</a:t>
            </a:r>
            <a:r>
              <a:rPr lang="en-US" altLang="ja-JP" sz="1500" b="1" dirty="0"/>
              <a:t>21</a:t>
            </a:r>
            <a:r>
              <a:rPr lang="ja-JP" altLang="en-US" sz="1500" b="1" dirty="0"/>
              <a:t>日</a:t>
            </a:r>
            <a:r>
              <a:rPr lang="en-US" altLang="ja-JP" sz="1500" b="1" dirty="0"/>
              <a:t>(</a:t>
            </a:r>
            <a:r>
              <a:rPr lang="ja-JP" altLang="en-US" sz="1500" b="1" dirty="0"/>
              <a:t>土</a:t>
            </a:r>
            <a:r>
              <a:rPr lang="en-US" altLang="ja-JP" sz="1500" b="1" dirty="0"/>
              <a:t>)10</a:t>
            </a:r>
            <a:r>
              <a:rPr lang="ja-JP" altLang="en-US" sz="1500" b="1" dirty="0"/>
              <a:t>：</a:t>
            </a:r>
            <a:r>
              <a:rPr lang="en-US" altLang="ja-JP" sz="1500" b="1" dirty="0"/>
              <a:t>00</a:t>
            </a:r>
            <a:r>
              <a:rPr lang="ja-JP" altLang="en-US" sz="1500" b="1" dirty="0"/>
              <a:t>～</a:t>
            </a:r>
            <a:r>
              <a:rPr lang="en-US" altLang="ja-JP" sz="1500" b="1" dirty="0"/>
              <a:t>11</a:t>
            </a:r>
            <a:r>
              <a:rPr lang="ja-JP" altLang="en-US" sz="1500" b="1" dirty="0"/>
              <a:t>：</a:t>
            </a:r>
            <a:r>
              <a:rPr lang="en-US" altLang="ja-JP" sz="1500" b="1" dirty="0"/>
              <a:t>30</a:t>
            </a:r>
            <a:r>
              <a:rPr lang="ja-JP" altLang="en-US" sz="1500" b="1" dirty="0"/>
              <a:t>　無料　</a:t>
            </a:r>
            <a:r>
              <a:rPr lang="ja-JP" altLang="en-US" sz="1600" b="1" dirty="0"/>
              <a:t>定員</a:t>
            </a:r>
            <a:r>
              <a:rPr lang="en-US" altLang="ja-JP" sz="1600" b="1" dirty="0"/>
              <a:t>10</a:t>
            </a:r>
            <a:r>
              <a:rPr lang="ja-JP" altLang="en-US" sz="1600" b="1" dirty="0"/>
              <a:t>名</a:t>
            </a:r>
            <a:r>
              <a:rPr lang="en-US" altLang="ja-JP" sz="1600" b="1" dirty="0"/>
              <a:t>(</a:t>
            </a:r>
            <a:r>
              <a:rPr lang="ja-JP" altLang="en-US" sz="1600" b="1" dirty="0"/>
              <a:t>申込順</a:t>
            </a:r>
            <a:r>
              <a:rPr lang="en-US" altLang="ja-JP" sz="1600" b="1" dirty="0"/>
              <a:t>)</a:t>
            </a:r>
            <a:endParaRPr lang="en-US" altLang="ja-JP" sz="1500" b="1" dirty="0"/>
          </a:p>
          <a:p>
            <a:pPr algn="l"/>
            <a:r>
              <a:rPr lang="ja-JP" altLang="en-US" sz="1400" b="1" dirty="0"/>
              <a:t>　申込受付</a:t>
            </a:r>
            <a:r>
              <a:rPr lang="en-US" altLang="ja-JP" sz="1400" b="1" dirty="0"/>
              <a:t>12</a:t>
            </a:r>
            <a:r>
              <a:rPr lang="ja-JP" altLang="en-US" sz="1400" b="1" dirty="0"/>
              <a:t>月</a:t>
            </a:r>
            <a:r>
              <a:rPr lang="en-US" altLang="ja-JP" sz="1400" b="1" dirty="0"/>
              <a:t>2</a:t>
            </a:r>
            <a:r>
              <a:rPr lang="ja-JP" altLang="en-US" sz="1400" b="1" dirty="0"/>
              <a:t>日～</a:t>
            </a:r>
            <a:r>
              <a:rPr lang="en-US" altLang="ja-JP" sz="1400" b="1" dirty="0"/>
              <a:t>13</a:t>
            </a:r>
            <a:r>
              <a:rPr lang="ja-JP" altLang="en-US" sz="1400" b="1" dirty="0"/>
              <a:t>日まで</a:t>
            </a:r>
            <a:r>
              <a:rPr lang="en-US" altLang="ja-JP" sz="1400" b="1" dirty="0"/>
              <a:t>｡</a:t>
            </a:r>
            <a:r>
              <a:rPr kumimoji="1" lang="ja-JP" altLang="en-US" sz="1300" b="1" dirty="0"/>
              <a:t>定員に達し次第受付終了</a:t>
            </a:r>
            <a:r>
              <a:rPr kumimoji="1" lang="ja-JP" altLang="en-US" sz="1400" b="1" dirty="0"/>
              <a:t>（詳しくは図書館まで）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7B12CC5-567E-4888-AE67-3A7EBE088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91151"/>
              </p:ext>
            </p:extLst>
          </p:nvPr>
        </p:nvGraphicFramePr>
        <p:xfrm>
          <a:off x="367201" y="292392"/>
          <a:ext cx="6187048" cy="5193143"/>
        </p:xfrm>
        <a:graphic>
          <a:graphicData uri="http://schemas.openxmlformats.org/drawingml/2006/table">
            <a:tbl>
              <a:tblPr/>
              <a:tblGrid>
                <a:gridCol w="883864">
                  <a:extLst>
                    <a:ext uri="{9D8B030D-6E8A-4147-A177-3AD203B41FA5}">
                      <a16:colId xmlns:a16="http://schemas.microsoft.com/office/drawing/2014/main" val="2359036834"/>
                    </a:ext>
                  </a:extLst>
                </a:gridCol>
                <a:gridCol w="883864">
                  <a:extLst>
                    <a:ext uri="{9D8B030D-6E8A-4147-A177-3AD203B41FA5}">
                      <a16:colId xmlns:a16="http://schemas.microsoft.com/office/drawing/2014/main" val="1978585386"/>
                    </a:ext>
                  </a:extLst>
                </a:gridCol>
                <a:gridCol w="883864">
                  <a:extLst>
                    <a:ext uri="{9D8B030D-6E8A-4147-A177-3AD203B41FA5}">
                      <a16:colId xmlns:a16="http://schemas.microsoft.com/office/drawing/2014/main" val="3951022068"/>
                    </a:ext>
                  </a:extLst>
                </a:gridCol>
                <a:gridCol w="883864">
                  <a:extLst>
                    <a:ext uri="{9D8B030D-6E8A-4147-A177-3AD203B41FA5}">
                      <a16:colId xmlns:a16="http://schemas.microsoft.com/office/drawing/2014/main" val="2929620754"/>
                    </a:ext>
                  </a:extLst>
                </a:gridCol>
                <a:gridCol w="883864">
                  <a:extLst>
                    <a:ext uri="{9D8B030D-6E8A-4147-A177-3AD203B41FA5}">
                      <a16:colId xmlns:a16="http://schemas.microsoft.com/office/drawing/2014/main" val="2906815854"/>
                    </a:ext>
                  </a:extLst>
                </a:gridCol>
                <a:gridCol w="883864">
                  <a:extLst>
                    <a:ext uri="{9D8B030D-6E8A-4147-A177-3AD203B41FA5}">
                      <a16:colId xmlns:a16="http://schemas.microsoft.com/office/drawing/2014/main" val="369839984"/>
                    </a:ext>
                  </a:extLst>
                </a:gridCol>
                <a:gridCol w="883864">
                  <a:extLst>
                    <a:ext uri="{9D8B030D-6E8A-4147-A177-3AD203B41FA5}">
                      <a16:colId xmlns:a16="http://schemas.microsoft.com/office/drawing/2014/main" val="1342619312"/>
                    </a:ext>
                  </a:extLst>
                </a:gridCol>
              </a:tblGrid>
              <a:tr h="20304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ja-JP" sz="25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lang="ja-JP" altLang="en-US" sz="25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560597"/>
                  </a:ext>
                </a:extLst>
              </a:tr>
              <a:tr h="304575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599674"/>
                  </a:ext>
                </a:extLst>
              </a:tr>
              <a:tr h="36447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454163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576636"/>
                  </a:ext>
                </a:extLst>
              </a:tr>
              <a:tr h="3045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72984"/>
                  </a:ext>
                </a:extLst>
              </a:tr>
              <a:tr h="3045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9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183751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80057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クリスマス工作教室申込締切日</a:t>
                      </a:r>
                      <a:r>
                        <a:rPr lang="ja-JP" altLang="en-US" sz="8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12/27</a:t>
                      </a:r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まで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609758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r>
                        <a:rPr lang="en-US" altLang="ja-JP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冊貸出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75310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02341"/>
                  </a:ext>
                </a:extLst>
              </a:tr>
              <a:tr h="28427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蔵書整理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クリスマス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298024"/>
                  </a:ext>
                </a:extLst>
              </a:tr>
              <a:tr h="28427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の為休館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工作教室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118106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44412"/>
                  </a:ext>
                </a:extLst>
              </a:tr>
              <a:tr h="28427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休館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42085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79464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95986"/>
                  </a:ext>
                </a:extLst>
              </a:tr>
              <a:tr h="24366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0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lang="en-US" altLang="ja-JP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日から</a:t>
                      </a:r>
                      <a:r>
                        <a:rPr lang="en-US" altLang="ja-JP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lang="en-US" altLang="ja-JP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日まで休館します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97451"/>
                  </a:ext>
                </a:extLst>
              </a:tr>
              <a:tr h="2639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04458"/>
                  </a:ext>
                </a:extLst>
              </a:tr>
              <a:tr h="239734"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152797"/>
                  </a:ext>
                </a:extLst>
              </a:tr>
            </a:tbl>
          </a:graphicData>
        </a:graphic>
      </p:graphicFrame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044760C-890E-4C69-9AF8-E00C3A4619E5}"/>
              </a:ext>
            </a:extLst>
          </p:cNvPr>
          <p:cNvCxnSpPr/>
          <p:nvPr/>
        </p:nvCxnSpPr>
        <p:spPr>
          <a:xfrm>
            <a:off x="5171034" y="5111792"/>
            <a:ext cx="1076325" cy="9525"/>
          </a:xfrm>
          <a:prstGeom prst="straightConnector1">
            <a:avLst/>
          </a:prstGeom>
          <a:ln w="19050">
            <a:solidFill>
              <a:sysClr val="windowText" lastClr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5D39C82-C14D-4D99-9D1C-B66472E65FD0}"/>
              </a:ext>
            </a:extLst>
          </p:cNvPr>
          <p:cNvCxnSpPr/>
          <p:nvPr/>
        </p:nvCxnSpPr>
        <p:spPr>
          <a:xfrm flipH="1">
            <a:off x="691985" y="5108419"/>
            <a:ext cx="1095375" cy="0"/>
          </a:xfrm>
          <a:prstGeom prst="straightConnector1">
            <a:avLst/>
          </a:prstGeom>
          <a:ln w="19050">
            <a:solidFill>
              <a:sysClr val="windowText" lastClr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6E130E-775A-4E7C-9683-7AB847C9D259}"/>
              </a:ext>
            </a:extLst>
          </p:cNvPr>
          <p:cNvSpPr/>
          <p:nvPr/>
        </p:nvSpPr>
        <p:spPr>
          <a:xfrm>
            <a:off x="1801760" y="9152"/>
            <a:ext cx="33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図書館からのお知らせ</a:t>
            </a:r>
            <a:r>
              <a:rPr lang="ja-JP" altLang="en-US" dirty="0"/>
              <a:t> 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81FE524-F271-4E42-902A-1D1DA6CA2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60579"/>
              </p:ext>
            </p:extLst>
          </p:nvPr>
        </p:nvGraphicFramePr>
        <p:xfrm>
          <a:off x="634102" y="6415228"/>
          <a:ext cx="5915027" cy="685139"/>
        </p:xfrm>
        <a:graphic>
          <a:graphicData uri="http://schemas.openxmlformats.org/drawingml/2006/table">
            <a:tbl>
              <a:tblPr/>
              <a:tblGrid>
                <a:gridCol w="845004">
                  <a:extLst>
                    <a:ext uri="{9D8B030D-6E8A-4147-A177-3AD203B41FA5}">
                      <a16:colId xmlns:a16="http://schemas.microsoft.com/office/drawing/2014/main" val="1834841092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1569002405"/>
                    </a:ext>
                  </a:extLst>
                </a:gridCol>
                <a:gridCol w="2535011">
                  <a:extLst>
                    <a:ext uri="{9D8B030D-6E8A-4147-A177-3AD203B41FA5}">
                      <a16:colId xmlns:a16="http://schemas.microsoft.com/office/drawing/2014/main" val="4250510237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1610027636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2940269445"/>
                    </a:ext>
                  </a:extLst>
                </a:gridCol>
              </a:tblGrid>
              <a:tr h="256927"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600" b="1" i="0" u="sng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 用 案 内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27747"/>
                  </a:ext>
                </a:extLst>
              </a:tr>
              <a:tr h="214106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開館時間・・・午前９時～午後６時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877235"/>
                  </a:ext>
                </a:extLst>
              </a:tr>
              <a:tr h="214106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休館日　・・・年末年始（１２／２８～１／４）・特別整理期間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955992"/>
                  </a:ext>
                </a:extLst>
              </a:tr>
            </a:tbl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F3D0CABF-DA5E-4C53-8FA4-E7A37519D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57849" y="-14638"/>
            <a:ext cx="379623" cy="78391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45C68EA-4EB5-436C-BD57-7795318D2D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54" t="283541" r="39927" b="-238239"/>
          <a:stretch/>
        </p:blipFill>
        <p:spPr>
          <a:xfrm>
            <a:off x="10067155" y="3047235"/>
            <a:ext cx="1481088" cy="26343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75C9D75-86F9-4066-A888-B7E580C5B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91" y="-10677"/>
            <a:ext cx="625749" cy="77599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3ADBC81-9E0E-4F3A-9ED0-6F78D2153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080" y="-23947"/>
            <a:ext cx="489247" cy="77599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52524DA-02FA-41B2-98E6-F3CBE8C8D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52" y="-72531"/>
            <a:ext cx="526421" cy="899702"/>
          </a:xfrm>
          <a:prstGeom prst="rect">
            <a:avLst/>
          </a:prstGeom>
        </p:spPr>
      </p:pic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A9B1A423-85CC-4B75-916E-18FE0360D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00950"/>
              </p:ext>
            </p:extLst>
          </p:nvPr>
        </p:nvGraphicFramePr>
        <p:xfrm>
          <a:off x="619759" y="9244493"/>
          <a:ext cx="5915025" cy="604357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1364947778"/>
                    </a:ext>
                  </a:extLst>
                </a:gridCol>
              </a:tblGrid>
              <a:tr h="37312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お気軽にご相談ください！！</a:t>
                      </a:r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955934"/>
                  </a:ext>
                </a:extLst>
              </a:tr>
              <a:tr h="2312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芸西村立図書館（芸西村教育委員会）　ＴＥＬ　３３－２</a:t>
                      </a:r>
                      <a:r>
                        <a:rPr lang="en-US" altLang="zh-TW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14591"/>
                  </a:ext>
                </a:extLst>
              </a:tr>
            </a:tbl>
          </a:graphicData>
        </a:graphic>
      </p:graphicFrame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B9FF4859-96D7-4DD9-9436-97FC070DC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61212"/>
              </p:ext>
            </p:extLst>
          </p:nvPr>
        </p:nvGraphicFramePr>
        <p:xfrm>
          <a:off x="837326" y="8438351"/>
          <a:ext cx="5915027" cy="907809"/>
        </p:xfrm>
        <a:graphic>
          <a:graphicData uri="http://schemas.openxmlformats.org/drawingml/2006/table">
            <a:tbl>
              <a:tblPr/>
              <a:tblGrid>
                <a:gridCol w="845004">
                  <a:extLst>
                    <a:ext uri="{9D8B030D-6E8A-4147-A177-3AD203B41FA5}">
                      <a16:colId xmlns:a16="http://schemas.microsoft.com/office/drawing/2014/main" val="3567406939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1782253840"/>
                    </a:ext>
                  </a:extLst>
                </a:gridCol>
                <a:gridCol w="1690007">
                  <a:extLst>
                    <a:ext uri="{9D8B030D-6E8A-4147-A177-3AD203B41FA5}">
                      <a16:colId xmlns:a16="http://schemas.microsoft.com/office/drawing/2014/main" val="3532189832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008070470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59471588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756679006"/>
                    </a:ext>
                  </a:extLst>
                </a:gridCol>
              </a:tblGrid>
              <a:tr h="265491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★予約・リクエストサービス★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334499"/>
                  </a:ext>
                </a:extLst>
              </a:tr>
              <a:tr h="2141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　貸出中の本を予約することができます。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066706"/>
                  </a:ext>
                </a:extLst>
              </a:tr>
              <a:tr h="2141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　探している本がないときは、リクエストすることができます。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127960"/>
                  </a:ext>
                </a:extLst>
              </a:tr>
              <a:tr h="21410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　高知県内の図書館からも借りることができます。</a:t>
                      </a:r>
                      <a:r>
                        <a:rPr lang="en-US" altLang="ja-JP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各図書館の条件があります。）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39236"/>
                  </a:ext>
                </a:extLst>
              </a:tr>
            </a:tbl>
          </a:graphicData>
        </a:graphic>
      </p:graphicFrame>
      <p:sp>
        <p:nvSpPr>
          <p:cNvPr id="40" name="吹き出し: 円形 39">
            <a:extLst>
              <a:ext uri="{FF2B5EF4-FFF2-40B4-BE49-F238E27FC236}">
                <a16:creationId xmlns:a16="http://schemas.microsoft.com/office/drawing/2014/main" id="{AFEE86C3-AF1A-4F11-B985-723B6D0733D6}"/>
              </a:ext>
            </a:extLst>
          </p:cNvPr>
          <p:cNvSpPr/>
          <p:nvPr/>
        </p:nvSpPr>
        <p:spPr>
          <a:xfrm rot="21429439">
            <a:off x="5392786" y="5656829"/>
            <a:ext cx="1145989" cy="445986"/>
          </a:xfrm>
          <a:prstGeom prst="wedgeEllipseCallout">
            <a:avLst>
              <a:gd name="adj1" fmla="val -53546"/>
              <a:gd name="adj2" fmla="val -5159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A1092C3F-4C47-48AE-99EA-5AE8B528E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38933">
            <a:off x="5531350" y="5401618"/>
            <a:ext cx="371202" cy="43976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2B8B1EF9-4CD3-43EB-A4CC-9A43B11EF4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28" t="37067" r="78557" b="42475"/>
          <a:stretch/>
        </p:blipFill>
        <p:spPr>
          <a:xfrm rot="3902509">
            <a:off x="5937736" y="5997874"/>
            <a:ext cx="274180" cy="25300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07D702AF-23DB-4EC3-B57F-A95653BA59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2197" flipH="1">
            <a:off x="5650233" y="5858809"/>
            <a:ext cx="175991" cy="516265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1CABDABB-A0C4-4FA2-899B-541AC0833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7196" y="5488447"/>
            <a:ext cx="368173" cy="435917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B42B8FFC-C229-4D4E-9B77-A8B7C0723C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299551" y="5803096"/>
            <a:ext cx="361983" cy="542591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D71554D9-6F87-4845-B624-7436F304C9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6723" y="5743697"/>
            <a:ext cx="286537" cy="304826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0AD90BD1-9CF3-422C-B283-3BB56F66F9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V="1">
            <a:off x="536050" y="5538974"/>
            <a:ext cx="377985" cy="398639"/>
          </a:xfrm>
          <a:prstGeom prst="rect">
            <a:avLst/>
          </a:prstGeom>
        </p:spPr>
      </p:pic>
      <p:pic>
        <p:nvPicPr>
          <p:cNvPr id="1028" name="Picture 4" descr="https://blogger.googleusercontent.com/img/b/R29vZ2xl/AVvXsEhGK4f9AeBDIkp6Zn_sVoygZmYoXmaB8U6IZaNXaFPkZfxHqbMjwxM4A1ZPJvYan9MinXqVWS_lB6xrVYr-jcRjP2vnFbDwCTAHyOaw5t5HCodm-aya-RUd7f3_QtGSecXE-b32HDhqpQeI/s1600/snow_crystal5.png">
            <a:extLst>
              <a:ext uri="{FF2B5EF4-FFF2-40B4-BE49-F238E27FC236}">
                <a16:creationId xmlns:a16="http://schemas.microsoft.com/office/drawing/2014/main" id="{E52B45E2-311D-4B56-84C6-B9B71A63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49" y="5478832"/>
            <a:ext cx="229916" cy="2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ガムテープのイラスト">
            <a:extLst>
              <a:ext uri="{FF2B5EF4-FFF2-40B4-BE49-F238E27FC236}">
                <a16:creationId xmlns:a16="http://schemas.microsoft.com/office/drawing/2014/main" id="{F59C92F8-DFEF-4BC4-86B6-BA5099B2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4221" flipH="1" flipV="1">
            <a:off x="5827002" y="5484043"/>
            <a:ext cx="273808" cy="2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" name="表 89">
            <a:extLst>
              <a:ext uri="{FF2B5EF4-FFF2-40B4-BE49-F238E27FC236}">
                <a16:creationId xmlns:a16="http://schemas.microsoft.com/office/drawing/2014/main" id="{97A9F488-E4CA-48CE-88C7-36E209417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18041"/>
              </p:ext>
            </p:extLst>
          </p:nvPr>
        </p:nvGraphicFramePr>
        <p:xfrm>
          <a:off x="520352" y="7178037"/>
          <a:ext cx="6573992" cy="1199717"/>
        </p:xfrm>
        <a:graphic>
          <a:graphicData uri="http://schemas.openxmlformats.org/drawingml/2006/table">
            <a:tbl>
              <a:tblPr/>
              <a:tblGrid>
                <a:gridCol w="850752">
                  <a:extLst>
                    <a:ext uri="{9D8B030D-6E8A-4147-A177-3AD203B41FA5}">
                      <a16:colId xmlns:a16="http://schemas.microsoft.com/office/drawing/2014/main" val="2102239046"/>
                    </a:ext>
                  </a:extLst>
                </a:gridCol>
                <a:gridCol w="850752">
                  <a:extLst>
                    <a:ext uri="{9D8B030D-6E8A-4147-A177-3AD203B41FA5}">
                      <a16:colId xmlns:a16="http://schemas.microsoft.com/office/drawing/2014/main" val="2004679804"/>
                    </a:ext>
                  </a:extLst>
                </a:gridCol>
                <a:gridCol w="1701503">
                  <a:extLst>
                    <a:ext uri="{9D8B030D-6E8A-4147-A177-3AD203B41FA5}">
                      <a16:colId xmlns:a16="http://schemas.microsoft.com/office/drawing/2014/main" val="1857661192"/>
                    </a:ext>
                  </a:extLst>
                </a:gridCol>
                <a:gridCol w="850752">
                  <a:extLst>
                    <a:ext uri="{9D8B030D-6E8A-4147-A177-3AD203B41FA5}">
                      <a16:colId xmlns:a16="http://schemas.microsoft.com/office/drawing/2014/main" val="2802772277"/>
                    </a:ext>
                  </a:extLst>
                </a:gridCol>
                <a:gridCol w="850752">
                  <a:extLst>
                    <a:ext uri="{9D8B030D-6E8A-4147-A177-3AD203B41FA5}">
                      <a16:colId xmlns:a16="http://schemas.microsoft.com/office/drawing/2014/main" val="4177821061"/>
                    </a:ext>
                  </a:extLst>
                </a:gridCol>
                <a:gridCol w="850752">
                  <a:extLst>
                    <a:ext uri="{9D8B030D-6E8A-4147-A177-3AD203B41FA5}">
                      <a16:colId xmlns:a16="http://schemas.microsoft.com/office/drawing/2014/main" val="400718953"/>
                    </a:ext>
                  </a:extLst>
                </a:gridCol>
                <a:gridCol w="618729">
                  <a:extLst>
                    <a:ext uri="{9D8B030D-6E8A-4147-A177-3AD203B41FA5}">
                      <a16:colId xmlns:a16="http://schemas.microsoft.com/office/drawing/2014/main" val="3964847584"/>
                    </a:ext>
                  </a:extLst>
                </a:gridCol>
              </a:tblGrid>
              <a:tr h="260667"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500" b="1" i="0" u="sng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利 用 の 仕 方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75188"/>
                  </a:ext>
                </a:extLst>
              </a:tr>
              <a:tr h="187810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・初めての方は、カウンターで利用者カードの申込みをして下さい。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753409"/>
                  </a:ext>
                </a:extLst>
              </a:tr>
              <a:tr h="1878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・本は、一人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冊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週間借りられます。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143576"/>
                  </a:ext>
                </a:extLst>
              </a:tr>
              <a:tr h="187810">
                <a:tc gridSpan="7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・返すときは、カウンターに持ってきて下さい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｡(※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直接、書架に返さないでください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15692"/>
                  </a:ext>
                </a:extLst>
              </a:tr>
              <a:tr h="187810">
                <a:tc gridSpan="4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・閉まっている時は、入り口の箱の中に返却して下さい。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939621"/>
                  </a:ext>
                </a:extLst>
              </a:tr>
              <a:tr h="18781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 （</a:t>
                      </a:r>
                      <a:r>
                        <a:rPr lang="en-US" altLang="ja-JP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紙芝居・大型絵本は、直接、図書館カウンターに返却して下さい</a:t>
                      </a:r>
                      <a:r>
                        <a:rPr lang="en-US" altLang="ja-JP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107913"/>
                  </a:ext>
                </a:extLst>
              </a:tr>
            </a:tbl>
          </a:graphicData>
        </a:graphic>
      </p:graphicFrame>
      <p:pic>
        <p:nvPicPr>
          <p:cNvPr id="91" name="図 90">
            <a:extLst>
              <a:ext uri="{FF2B5EF4-FFF2-40B4-BE49-F238E27FC236}">
                <a16:creationId xmlns:a16="http://schemas.microsoft.com/office/drawing/2014/main" id="{CD2D3F19-9D81-4970-9B1C-93D905E96A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53227" y="7779250"/>
            <a:ext cx="405356" cy="87631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20A03BF2-0850-4FAC-AF8F-54DEFC91B6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6395" y="6494445"/>
            <a:ext cx="518621" cy="1039291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A6D637D2-3744-4621-B1C9-B695EA1501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63906" y="8817056"/>
            <a:ext cx="483400" cy="1058207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A5540793-1C2F-4200-82D6-7E739F96E0D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9187" y="8716392"/>
            <a:ext cx="526005" cy="10562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AF121D1-1E59-42AD-8B65-EA0FB316BEB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87931" y="3337866"/>
            <a:ext cx="164380" cy="1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1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121</Words>
  <Application>Microsoft Office PowerPoint</Application>
  <PresentationFormat>A4 210 x 297 mm</PresentationFormat>
  <Paragraphs>119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HGP創英角ｺﾞｼｯｸUB</vt:lpstr>
      <vt:lpstr>HGP創英角ﾎﾟｯﾌﾟ体</vt:lpstr>
      <vt:lpstr>HGSｺﾞｼｯｸE</vt:lpstr>
      <vt:lpstr>HGS創英角ｺﾞｼｯｸUB</vt:lpstr>
      <vt:lpstr>HG丸ｺﾞｼｯｸM-PRO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新聞紙で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geisei</dc:creator>
  <cp:lastModifiedBy>教育委員会 図書</cp:lastModifiedBy>
  <cp:revision>27</cp:revision>
  <cp:lastPrinted>2024-11-14T01:02:48Z</cp:lastPrinted>
  <dcterms:created xsi:type="dcterms:W3CDTF">2024-11-12T03:52:54Z</dcterms:created>
  <dcterms:modified xsi:type="dcterms:W3CDTF">2024-11-21T08:10:53Z</dcterms:modified>
</cp:coreProperties>
</file>