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2808" y="-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CC84-5C94-4E5B-8EB6-C04CD648A55F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D752-8238-4C3E-9D8A-2F6C1AE02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331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CC84-5C94-4E5B-8EB6-C04CD648A55F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D752-8238-4C3E-9D8A-2F6C1AE02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4196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CC84-5C94-4E5B-8EB6-C04CD648A55F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D752-8238-4C3E-9D8A-2F6C1AE02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2421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CC84-5C94-4E5B-8EB6-C04CD648A55F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D752-8238-4C3E-9D8A-2F6C1AE02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2470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CC84-5C94-4E5B-8EB6-C04CD648A55F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D752-8238-4C3E-9D8A-2F6C1AE02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526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CC84-5C94-4E5B-8EB6-C04CD648A55F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D752-8238-4C3E-9D8A-2F6C1AE02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97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CC84-5C94-4E5B-8EB6-C04CD648A55F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D752-8238-4C3E-9D8A-2F6C1AE02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557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CC84-5C94-4E5B-8EB6-C04CD648A55F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D752-8238-4C3E-9D8A-2F6C1AE02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443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CC84-5C94-4E5B-8EB6-C04CD648A55F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D752-8238-4C3E-9D8A-2F6C1AE02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804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CC84-5C94-4E5B-8EB6-C04CD648A55F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D752-8238-4C3E-9D8A-2F6C1AE02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6522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CC84-5C94-4E5B-8EB6-C04CD648A55F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D752-8238-4C3E-9D8A-2F6C1AE02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3371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7CC84-5C94-4E5B-8EB6-C04CD648A55F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CD752-8238-4C3E-9D8A-2F6C1AE02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7073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図 18">
            <a:extLst>
              <a:ext uri="{FF2B5EF4-FFF2-40B4-BE49-F238E27FC236}">
                <a16:creationId xmlns:a16="http://schemas.microsoft.com/office/drawing/2014/main" id="{E15C976B-6F0F-465F-862A-20F60DFB89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680081" y="8407400"/>
            <a:ext cx="800552" cy="708189"/>
          </a:xfrm>
          <a:prstGeom prst="rect">
            <a:avLst/>
          </a:prstGeom>
        </p:spPr>
      </p:pic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336F1296-A1B1-4FA7-BD16-74AA16D7901F}"/>
              </a:ext>
            </a:extLst>
          </p:cNvPr>
          <p:cNvSpPr/>
          <p:nvPr/>
        </p:nvSpPr>
        <p:spPr>
          <a:xfrm>
            <a:off x="395792" y="1237093"/>
            <a:ext cx="4330700" cy="77425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1D2C23B4-A7C8-4B93-8519-5C22FECBBA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920"/>
          <a:stretch/>
        </p:blipFill>
        <p:spPr>
          <a:xfrm rot="652638">
            <a:off x="1231900" y="2176035"/>
            <a:ext cx="939090" cy="774259"/>
          </a:xfrm>
          <a:prstGeom prst="rect">
            <a:avLst/>
          </a:prstGeom>
        </p:spPr>
      </p:pic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114D3DF6-4E9C-486F-B8F7-D7A63B753DE0}"/>
              </a:ext>
            </a:extLst>
          </p:cNvPr>
          <p:cNvSpPr/>
          <p:nvPr/>
        </p:nvSpPr>
        <p:spPr>
          <a:xfrm>
            <a:off x="3971436" y="5349399"/>
            <a:ext cx="2444326" cy="70524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EB93C93F-F3C3-4848-8834-181DC73068D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6253" b="20241"/>
          <a:stretch/>
        </p:blipFill>
        <p:spPr>
          <a:xfrm>
            <a:off x="0" y="8518703"/>
            <a:ext cx="1494026" cy="1387298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E232A5C9-4302-41A3-8E79-D56AC0A804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43222" y="38592"/>
            <a:ext cx="733170" cy="731703"/>
          </a:xfrm>
          <a:prstGeom prst="rect">
            <a:avLst/>
          </a:prstGeom>
        </p:spPr>
      </p:pic>
      <p:sp>
        <p:nvSpPr>
          <p:cNvPr id="3" name="字幕 2">
            <a:extLst>
              <a:ext uri="{FF2B5EF4-FFF2-40B4-BE49-F238E27FC236}">
                <a16:creationId xmlns:a16="http://schemas.microsoft.com/office/drawing/2014/main" id="{DC136F60-25AD-428F-8A25-7830CB7D4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26" y="1216576"/>
            <a:ext cx="5143500" cy="1134356"/>
          </a:xfrm>
        </p:spPr>
        <p:txBody>
          <a:bodyPr>
            <a:normAutofit/>
          </a:bodyPr>
          <a:lstStyle/>
          <a:p>
            <a:r>
              <a:rPr kumimoji="1" lang="ja-JP" altLang="en-US" sz="14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生涯学習振興大会</a:t>
            </a:r>
            <a:endParaRPr kumimoji="1" lang="en-US" altLang="ja-JP" sz="1400" b="1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・リサイクル図書＆雑誌（終日）・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よみきかせ（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時～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時）</a:t>
            </a:r>
            <a:endParaRPr kumimoji="1"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生涯学習館ロビーにて行っています！ご来場ください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‼</a:t>
            </a:r>
            <a:endParaRPr kumimoji="1" lang="ja-JP" altLang="en-US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82DB55DF-E58A-4EB2-B1FC-743C305C251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61782" y="7823200"/>
            <a:ext cx="1900819" cy="2117902"/>
          </a:xfrm>
          <a:prstGeom prst="rect">
            <a:avLst/>
          </a:prstGeom>
        </p:spPr>
      </p:pic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00FF4240-C6DC-4E2A-908B-8FEBC9527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754444"/>
              </p:ext>
            </p:extLst>
          </p:nvPr>
        </p:nvGraphicFramePr>
        <p:xfrm>
          <a:off x="370392" y="9115589"/>
          <a:ext cx="5915025" cy="668010"/>
        </p:xfrm>
        <a:graphic>
          <a:graphicData uri="http://schemas.openxmlformats.org/drawingml/2006/table">
            <a:tbl>
              <a:tblPr/>
              <a:tblGrid>
                <a:gridCol w="5915025">
                  <a:extLst>
                    <a:ext uri="{9D8B030D-6E8A-4147-A177-3AD203B41FA5}">
                      <a16:colId xmlns:a16="http://schemas.microsoft.com/office/drawing/2014/main" val="550029319"/>
                    </a:ext>
                  </a:extLst>
                </a:gridCol>
              </a:tblGrid>
              <a:tr h="29974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お気軽にご相談ください！！</a:t>
                      </a:r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2659273"/>
                  </a:ext>
                </a:extLst>
              </a:tr>
              <a:tr h="368262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芸西村立図書館（芸西村教育委員会）　ＴＥＬ　</a:t>
                      </a:r>
                      <a:r>
                        <a:rPr lang="ja-JP" altLang="en-US" sz="10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３３</a:t>
                      </a:r>
                      <a:r>
                        <a:rPr lang="zh-TW" altLang="en-US" sz="10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－</a:t>
                      </a:r>
                      <a:r>
                        <a:rPr lang="ja-JP" altLang="en-US" sz="10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２４００</a:t>
                      </a:r>
                      <a:endParaRPr lang="en-US" altLang="zh-TW" sz="1000" b="1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8942833"/>
                  </a:ext>
                </a:extLst>
              </a:tr>
            </a:tbl>
          </a:graphicData>
        </a:graphic>
      </p:graphicFrame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07748F3F-845A-43F1-B321-F86C61D818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4982999"/>
              </p:ext>
            </p:extLst>
          </p:nvPr>
        </p:nvGraphicFramePr>
        <p:xfrm>
          <a:off x="471485" y="6775385"/>
          <a:ext cx="5915027" cy="1354207"/>
        </p:xfrm>
        <a:graphic>
          <a:graphicData uri="http://schemas.openxmlformats.org/drawingml/2006/table">
            <a:tbl>
              <a:tblPr/>
              <a:tblGrid>
                <a:gridCol w="845004">
                  <a:extLst>
                    <a:ext uri="{9D8B030D-6E8A-4147-A177-3AD203B41FA5}">
                      <a16:colId xmlns:a16="http://schemas.microsoft.com/office/drawing/2014/main" val="2378129106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1411696944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1869933279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3033212240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1744997224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3600180798"/>
                    </a:ext>
                  </a:extLst>
                </a:gridCol>
              </a:tblGrid>
              <a:tr h="256927">
                <a:tc>
                  <a:txBody>
                    <a:bodyPr/>
                    <a:lstStyle/>
                    <a:p>
                      <a:pPr algn="l" fontAlgn="b"/>
                      <a:endParaRPr lang="ja-JP" altLang="en-US" sz="14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4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1600" b="1" i="0" u="sng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利 用 の 仕 方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4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4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3959934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algn="l" fontAlgn="b"/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・初めての方は、カウンターで利用者カードの申込みをして下さい。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223557"/>
                  </a:ext>
                </a:extLst>
              </a:tr>
              <a:tr h="178136">
                <a:tc gridSpan="3">
                  <a:txBody>
                    <a:bodyPr/>
                    <a:lstStyle/>
                    <a:p>
                      <a:pPr algn="l" fontAlgn="b"/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・本は、一人</a:t>
                      </a:r>
                      <a:r>
                        <a:rPr lang="en-US" altLang="ja-JP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冊</a:t>
                      </a:r>
                      <a:r>
                        <a:rPr lang="en-US" altLang="ja-JP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週間借りられます。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0806624"/>
                  </a:ext>
                </a:extLst>
              </a:tr>
              <a:tr h="178136"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・返すときは、カウンターに持ってきて下さい。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9246137"/>
                  </a:ext>
                </a:extLst>
              </a:tr>
              <a:tr h="178136">
                <a:tc gridSpan="6">
                  <a:txBody>
                    <a:bodyPr/>
                    <a:lstStyle/>
                    <a:p>
                      <a:pPr algn="l" fontAlgn="b"/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（</a:t>
                      </a:r>
                      <a:r>
                        <a:rPr lang="en-US" altLang="ja-JP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直接、書架に返さないでください。）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729944"/>
                  </a:ext>
                </a:extLst>
              </a:tr>
              <a:tr h="178136"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・閉まっている時は、入り口の箱の中に返却して下さい。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1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0608252"/>
                  </a:ext>
                </a:extLst>
              </a:tr>
              <a:tr h="178136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ja-JP" altLang="en-US" sz="12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（</a:t>
                      </a:r>
                      <a:r>
                        <a:rPr lang="en-US" altLang="ja-JP" sz="12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lang="ja-JP" altLang="en-US" sz="12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紙芝居・大型絵本は、直接、図書館カウンターに返却して下さい。）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814589"/>
                  </a:ext>
                </a:extLst>
              </a:tr>
            </a:tbl>
          </a:graphicData>
        </a:graphic>
      </p:graphicFrame>
      <p:graphicFrame>
        <p:nvGraphicFramePr>
          <p:cNvPr id="21" name="表 20">
            <a:extLst>
              <a:ext uri="{FF2B5EF4-FFF2-40B4-BE49-F238E27FC236}">
                <a16:creationId xmlns:a16="http://schemas.microsoft.com/office/drawing/2014/main" id="{AEDB2F08-3065-4743-81B6-9F5D48656A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733946"/>
              </p:ext>
            </p:extLst>
          </p:nvPr>
        </p:nvGraphicFramePr>
        <p:xfrm>
          <a:off x="866773" y="8207780"/>
          <a:ext cx="5542871" cy="907809"/>
        </p:xfrm>
        <a:graphic>
          <a:graphicData uri="http://schemas.openxmlformats.org/drawingml/2006/table">
            <a:tbl>
              <a:tblPr/>
              <a:tblGrid>
                <a:gridCol w="845004">
                  <a:extLst>
                    <a:ext uri="{9D8B030D-6E8A-4147-A177-3AD203B41FA5}">
                      <a16:colId xmlns:a16="http://schemas.microsoft.com/office/drawing/2014/main" val="1135449741"/>
                    </a:ext>
                  </a:extLst>
                </a:gridCol>
                <a:gridCol w="472848">
                  <a:extLst>
                    <a:ext uri="{9D8B030D-6E8A-4147-A177-3AD203B41FA5}">
                      <a16:colId xmlns:a16="http://schemas.microsoft.com/office/drawing/2014/main" val="3450134821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818874034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1041522570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876958278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3859468807"/>
                    </a:ext>
                  </a:extLst>
                </a:gridCol>
              </a:tblGrid>
              <a:tr h="265491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ja-JP" altLang="en-US" sz="16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★予約・リクエストサービス★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087890"/>
                  </a:ext>
                </a:extLst>
              </a:tr>
              <a:tr h="214106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★　貸出中の本を予約することができます。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9937372"/>
                  </a:ext>
                </a:extLst>
              </a:tr>
              <a:tr h="214106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★　探している本がないときは、リクエストすることができます。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154472"/>
                  </a:ext>
                </a:extLst>
              </a:tr>
              <a:tr h="21410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★　高知県内の図書館からも借りることができます。</a:t>
                      </a:r>
                      <a:r>
                        <a:rPr lang="en-US" altLang="ja-JP" sz="10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lang="ja-JP" altLang="en-US" sz="10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各図書館の条件があります。）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332847"/>
                  </a:ext>
                </a:extLst>
              </a:tr>
            </a:tbl>
          </a:graphicData>
        </a:graphic>
      </p:graphicFrame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12CE3A38-50C9-4808-8955-1A2F272DD814}"/>
              </a:ext>
            </a:extLst>
          </p:cNvPr>
          <p:cNvCxnSpPr/>
          <p:nvPr/>
        </p:nvCxnSpPr>
        <p:spPr>
          <a:xfrm>
            <a:off x="2146300" y="8467902"/>
            <a:ext cx="296468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表 24">
            <a:extLst>
              <a:ext uri="{FF2B5EF4-FFF2-40B4-BE49-F238E27FC236}">
                <a16:creationId xmlns:a16="http://schemas.microsoft.com/office/drawing/2014/main" id="{7CABAFB4-3D98-46C1-A0CC-AA1F7EA68F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252899"/>
              </p:ext>
            </p:extLst>
          </p:nvPr>
        </p:nvGraphicFramePr>
        <p:xfrm>
          <a:off x="664809" y="6028506"/>
          <a:ext cx="5915027" cy="685139"/>
        </p:xfrm>
        <a:graphic>
          <a:graphicData uri="http://schemas.openxmlformats.org/drawingml/2006/table">
            <a:tbl>
              <a:tblPr/>
              <a:tblGrid>
                <a:gridCol w="845004">
                  <a:extLst>
                    <a:ext uri="{9D8B030D-6E8A-4147-A177-3AD203B41FA5}">
                      <a16:colId xmlns:a16="http://schemas.microsoft.com/office/drawing/2014/main" val="176650727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2171405636"/>
                    </a:ext>
                  </a:extLst>
                </a:gridCol>
                <a:gridCol w="2535011">
                  <a:extLst>
                    <a:ext uri="{9D8B030D-6E8A-4147-A177-3AD203B41FA5}">
                      <a16:colId xmlns:a16="http://schemas.microsoft.com/office/drawing/2014/main" val="3479449582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647291755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1566615497"/>
                    </a:ext>
                  </a:extLst>
                </a:gridCol>
              </a:tblGrid>
              <a:tr h="256927">
                <a:tc>
                  <a:txBody>
                    <a:bodyPr/>
                    <a:lstStyle/>
                    <a:p>
                      <a:pPr algn="ctr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6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      利 用 案 内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5613820"/>
                  </a:ext>
                </a:extLst>
              </a:tr>
              <a:tr h="214106">
                <a:tc gridSpan="5">
                  <a:txBody>
                    <a:bodyPr/>
                    <a:lstStyle/>
                    <a:p>
                      <a:pPr algn="l" fontAlgn="b"/>
                      <a:r>
                        <a:rPr lang="ja-JP" altLang="en-US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開館時間・・・午前９時～午後６時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8370631"/>
                  </a:ext>
                </a:extLst>
              </a:tr>
              <a:tr h="214106">
                <a:tc gridSpan="5">
                  <a:txBody>
                    <a:bodyPr/>
                    <a:lstStyle/>
                    <a:p>
                      <a:pPr algn="l" fontAlgn="b"/>
                      <a:r>
                        <a:rPr lang="ja-JP" altLang="en-US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休館日　・・・年末年始（１２／２８～１／４）・特別整理期間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2280763"/>
                  </a:ext>
                </a:extLst>
              </a:tr>
            </a:tbl>
          </a:graphicData>
        </a:graphic>
      </p:graphicFrame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9522BA32-0404-4BF6-A876-D0796EFF35B6}"/>
              </a:ext>
            </a:extLst>
          </p:cNvPr>
          <p:cNvCxnSpPr>
            <a:cxnSpLocks/>
          </p:cNvCxnSpPr>
          <p:nvPr/>
        </p:nvCxnSpPr>
        <p:spPr>
          <a:xfrm>
            <a:off x="2832099" y="6280093"/>
            <a:ext cx="1193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26A2FD42-05CD-4F84-B508-5FE97211B44E}"/>
              </a:ext>
            </a:extLst>
          </p:cNvPr>
          <p:cNvSpPr/>
          <p:nvPr/>
        </p:nvSpPr>
        <p:spPr>
          <a:xfrm>
            <a:off x="4141401" y="5371078"/>
            <a:ext cx="21043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図書館は祝日も</a:t>
            </a:r>
            <a:endParaRPr lang="en-US" altLang="ja-JP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開館しています</a:t>
            </a:r>
            <a:r>
              <a:rPr lang="ja-JP" altLang="en-US" dirty="0"/>
              <a:t> 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7023D15F-3646-44E3-AD2B-711FFC94A6E4}"/>
              </a:ext>
            </a:extLst>
          </p:cNvPr>
          <p:cNvSpPr/>
          <p:nvPr/>
        </p:nvSpPr>
        <p:spPr>
          <a:xfrm>
            <a:off x="1980542" y="68614"/>
            <a:ext cx="3315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図書館からのお知らせ</a:t>
            </a:r>
            <a:r>
              <a:rPr lang="ja-JP" altLang="en-US" dirty="0"/>
              <a:t> </a:t>
            </a:r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68138801-CAC7-41D9-9843-DA4388498887}"/>
              </a:ext>
            </a:extLst>
          </p:cNvPr>
          <p:cNvSpPr/>
          <p:nvPr/>
        </p:nvSpPr>
        <p:spPr>
          <a:xfrm>
            <a:off x="446086" y="5329975"/>
            <a:ext cx="3394470" cy="69431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D93AAB8D-6ABF-4DF5-ACB9-B5DB713C6A7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464256">
            <a:off x="409990" y="5378082"/>
            <a:ext cx="509638" cy="622671"/>
          </a:xfrm>
          <a:prstGeom prst="rect">
            <a:avLst/>
          </a:prstGeom>
        </p:spPr>
      </p:pic>
      <p:sp>
        <p:nvSpPr>
          <p:cNvPr id="36" name="タイトル 1">
            <a:extLst>
              <a:ext uri="{FF2B5EF4-FFF2-40B4-BE49-F238E27FC236}">
                <a16:creationId xmlns:a16="http://schemas.microsoft.com/office/drawing/2014/main" id="{64371335-D123-4317-8207-308B5AD6FEF1}"/>
              </a:ext>
            </a:extLst>
          </p:cNvPr>
          <p:cNvSpPr txBox="1">
            <a:spLocks/>
          </p:cNvSpPr>
          <p:nvPr/>
        </p:nvSpPr>
        <p:spPr>
          <a:xfrm>
            <a:off x="261031" y="5310179"/>
            <a:ext cx="3601044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400" b="1" dirty="0"/>
              <a:t>11</a:t>
            </a:r>
            <a:r>
              <a:rPr lang="ja-JP" altLang="en-US" sz="1400" b="1" dirty="0"/>
              <a:t>月</a:t>
            </a:r>
            <a:r>
              <a:rPr lang="en-US" altLang="ja-JP" sz="1400" b="1" dirty="0"/>
              <a:t>2</a:t>
            </a:r>
            <a:r>
              <a:rPr lang="ja-JP" altLang="en-US" sz="1400" b="1" dirty="0"/>
              <a:t>日（土）</a:t>
            </a:r>
            <a:r>
              <a:rPr lang="en-US" altLang="ja-JP" sz="1400" b="1" dirty="0"/>
              <a:t> 9</a:t>
            </a:r>
            <a:r>
              <a:rPr lang="ja-JP" altLang="en-US" sz="1400" b="1" dirty="0"/>
              <a:t>：</a:t>
            </a:r>
            <a:r>
              <a:rPr lang="en-US" altLang="ja-JP" sz="1400" b="1" dirty="0"/>
              <a:t>30</a:t>
            </a:r>
            <a:r>
              <a:rPr lang="ja-JP" altLang="en-US" sz="1400" b="1" dirty="0"/>
              <a:t>～</a:t>
            </a:r>
            <a:r>
              <a:rPr lang="en-US" altLang="ja-JP" sz="1400" b="1" dirty="0"/>
              <a:t>11</a:t>
            </a:r>
            <a:r>
              <a:rPr lang="ja-JP" altLang="en-US" sz="1400" b="1" dirty="0"/>
              <a:t>：</a:t>
            </a:r>
            <a:r>
              <a:rPr lang="en-US" altLang="ja-JP" sz="1400" b="1" dirty="0"/>
              <a:t>00</a:t>
            </a:r>
          </a:p>
          <a:p>
            <a:r>
              <a:rPr lang="ja-JP" altLang="en-US" sz="1400" b="1" dirty="0"/>
              <a:t>生涯学習館（図書館）入口に</a:t>
            </a:r>
            <a:br>
              <a:rPr lang="en-US" altLang="ja-JP" sz="1400" b="1" dirty="0"/>
            </a:br>
            <a:r>
              <a:rPr lang="ja-JP" altLang="en-US" sz="1400" b="1" dirty="0"/>
              <a:t>移動図書館バスがやってきます</a:t>
            </a:r>
            <a:br>
              <a:rPr lang="en-US" altLang="ja-JP" sz="1400" b="1" dirty="0"/>
            </a:br>
            <a:endParaRPr lang="ja-JP" altLang="en-US" sz="1400" b="1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447043E0-2F0B-40CA-BC35-F9CD8EBCE53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57550" y="5484018"/>
            <a:ext cx="563956" cy="398086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C3C39892-DDE2-4C24-B1A9-F2907F26ADAA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25683" t="32787" b="5287"/>
          <a:stretch/>
        </p:blipFill>
        <p:spPr>
          <a:xfrm rot="20679019">
            <a:off x="1325170" y="1973819"/>
            <a:ext cx="833663" cy="774259"/>
          </a:xfrm>
          <a:prstGeom prst="rect">
            <a:avLst/>
          </a:prstGeom>
        </p:spPr>
      </p:pic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73568DEF-3EC9-46E0-AEE2-D7EA8C9B21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844227"/>
              </p:ext>
            </p:extLst>
          </p:nvPr>
        </p:nvGraphicFramePr>
        <p:xfrm>
          <a:off x="377504" y="263477"/>
          <a:ext cx="6115865" cy="4984962"/>
        </p:xfrm>
        <a:graphic>
          <a:graphicData uri="http://schemas.openxmlformats.org/drawingml/2006/table">
            <a:tbl>
              <a:tblPr/>
              <a:tblGrid>
                <a:gridCol w="873695">
                  <a:extLst>
                    <a:ext uri="{9D8B030D-6E8A-4147-A177-3AD203B41FA5}">
                      <a16:colId xmlns:a16="http://schemas.microsoft.com/office/drawing/2014/main" val="2975251883"/>
                    </a:ext>
                  </a:extLst>
                </a:gridCol>
                <a:gridCol w="873695">
                  <a:extLst>
                    <a:ext uri="{9D8B030D-6E8A-4147-A177-3AD203B41FA5}">
                      <a16:colId xmlns:a16="http://schemas.microsoft.com/office/drawing/2014/main" val="3989121672"/>
                    </a:ext>
                  </a:extLst>
                </a:gridCol>
                <a:gridCol w="873695">
                  <a:extLst>
                    <a:ext uri="{9D8B030D-6E8A-4147-A177-3AD203B41FA5}">
                      <a16:colId xmlns:a16="http://schemas.microsoft.com/office/drawing/2014/main" val="2287773549"/>
                    </a:ext>
                  </a:extLst>
                </a:gridCol>
                <a:gridCol w="873695">
                  <a:extLst>
                    <a:ext uri="{9D8B030D-6E8A-4147-A177-3AD203B41FA5}">
                      <a16:colId xmlns:a16="http://schemas.microsoft.com/office/drawing/2014/main" val="2127829467"/>
                    </a:ext>
                  </a:extLst>
                </a:gridCol>
                <a:gridCol w="873695">
                  <a:extLst>
                    <a:ext uri="{9D8B030D-6E8A-4147-A177-3AD203B41FA5}">
                      <a16:colId xmlns:a16="http://schemas.microsoft.com/office/drawing/2014/main" val="4250759873"/>
                    </a:ext>
                  </a:extLst>
                </a:gridCol>
                <a:gridCol w="873695">
                  <a:extLst>
                    <a:ext uri="{9D8B030D-6E8A-4147-A177-3AD203B41FA5}">
                      <a16:colId xmlns:a16="http://schemas.microsoft.com/office/drawing/2014/main" val="302221277"/>
                    </a:ext>
                  </a:extLst>
                </a:gridCol>
                <a:gridCol w="873695">
                  <a:extLst>
                    <a:ext uri="{9D8B030D-6E8A-4147-A177-3AD203B41FA5}">
                      <a16:colId xmlns:a16="http://schemas.microsoft.com/office/drawing/2014/main" val="3952126811"/>
                    </a:ext>
                  </a:extLst>
                </a:gridCol>
              </a:tblGrid>
              <a:tr h="189628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altLang="ja-JP" sz="25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  <a:r>
                        <a:rPr lang="ja-JP" altLang="en-US" sz="25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443233"/>
                  </a:ext>
                </a:extLst>
              </a:tr>
              <a:tr h="330344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7495415"/>
                  </a:ext>
                </a:extLst>
              </a:tr>
              <a:tr h="37297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火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木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金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土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8509663"/>
                  </a:ext>
                </a:extLst>
              </a:tr>
              <a:tr h="28985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5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094646"/>
                  </a:ext>
                </a:extLst>
              </a:tr>
              <a:tr h="28985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移動図書館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1335772"/>
                  </a:ext>
                </a:extLst>
              </a:tr>
              <a:tr h="28985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0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9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4314069"/>
                  </a:ext>
                </a:extLst>
              </a:tr>
              <a:tr h="2664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466739"/>
                  </a:ext>
                </a:extLst>
              </a:tr>
              <a:tr h="26640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文化の日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 dirty="0"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生涯学習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7280605"/>
                  </a:ext>
                </a:extLst>
              </a:tr>
              <a:tr h="2664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 dirty="0"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振興大会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9272431"/>
                  </a:ext>
                </a:extLst>
              </a:tr>
              <a:tr h="2664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299236"/>
                  </a:ext>
                </a:extLst>
              </a:tr>
              <a:tr h="26640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300" b="0" i="0" u="none" strike="noStrike" dirty="0"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4739705"/>
                  </a:ext>
                </a:extLst>
              </a:tr>
              <a:tr h="26640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7953272"/>
                  </a:ext>
                </a:extLst>
              </a:tr>
              <a:tr h="2664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0247758"/>
                  </a:ext>
                </a:extLst>
              </a:tr>
              <a:tr h="2728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蔵書整理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勤労感謝の日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2181005"/>
                  </a:ext>
                </a:extLst>
              </a:tr>
              <a:tr h="2728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の為休館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2788189"/>
                  </a:ext>
                </a:extLst>
              </a:tr>
              <a:tr h="2664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6768047"/>
                  </a:ext>
                </a:extLst>
              </a:tr>
              <a:tr h="2728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0022636"/>
                  </a:ext>
                </a:extLst>
              </a:tr>
              <a:tr h="2728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9339300"/>
                  </a:ext>
                </a:extLst>
              </a:tr>
            </a:tbl>
          </a:graphicData>
        </a:graphic>
      </p:graphicFrame>
      <p:sp>
        <p:nvSpPr>
          <p:cNvPr id="15" name="矢印: 右 14">
            <a:extLst>
              <a:ext uri="{FF2B5EF4-FFF2-40B4-BE49-F238E27FC236}">
                <a16:creationId xmlns:a16="http://schemas.microsoft.com/office/drawing/2014/main" id="{07FCFEDE-65E6-4EF8-A5F8-BDBDB89F940F}"/>
              </a:ext>
            </a:extLst>
          </p:cNvPr>
          <p:cNvSpPr/>
          <p:nvPr/>
        </p:nvSpPr>
        <p:spPr>
          <a:xfrm rot="8756654">
            <a:off x="2017148" y="2013893"/>
            <a:ext cx="468781" cy="274303"/>
          </a:xfrm>
          <a:prstGeom prst="rightArrow">
            <a:avLst>
              <a:gd name="adj1" fmla="val 50000"/>
              <a:gd name="adj2" fmla="val 97225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D561DDAB-89DF-407F-A5AB-FEBC79E893A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050858" y="1053028"/>
            <a:ext cx="1219306" cy="1609483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4D6200F2-DAD5-4A2C-A479-A7F40E6DD48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98812" y="38592"/>
            <a:ext cx="1225402" cy="1560711"/>
          </a:xfrm>
          <a:prstGeom prst="rect">
            <a:avLst/>
          </a:prstGeom>
        </p:spPr>
      </p:pic>
      <p:sp>
        <p:nvSpPr>
          <p:cNvPr id="7" name="タイトル 6">
            <a:extLst>
              <a:ext uri="{FF2B5EF4-FFF2-40B4-BE49-F238E27FC236}">
                <a16:creationId xmlns:a16="http://schemas.microsoft.com/office/drawing/2014/main" id="{0F34F595-D3B8-46C9-9561-52CE4321A4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56335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</TotalTime>
  <Words>158</Words>
  <Application>Microsoft Office PowerPoint</Application>
  <PresentationFormat>A4 210 x 297 mm</PresentationFormat>
  <Paragraphs>126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HGP創英角ｺﾞｼｯｸUB</vt:lpstr>
      <vt:lpstr>HGSｺﾞｼｯｸE</vt:lpstr>
      <vt:lpstr>HGS創英角ｺﾞｼｯｸUB</vt:lpstr>
      <vt:lpstr>HG丸ｺﾞｼｯｸM-PRO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geisei</dc:creator>
  <cp:lastModifiedBy>土居 弘和</cp:lastModifiedBy>
  <cp:revision>24</cp:revision>
  <dcterms:created xsi:type="dcterms:W3CDTF">2024-10-16T02:58:38Z</dcterms:created>
  <dcterms:modified xsi:type="dcterms:W3CDTF">2024-10-25T04:12:27Z</dcterms:modified>
</cp:coreProperties>
</file>