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5" d="100"/>
          <a:sy n="75" d="100"/>
        </p:scale>
        <p:origin x="396" y="-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21497-2F6E-44EA-8830-82D10475BFBA}" type="datetimeFigureOut">
              <a:rPr kumimoji="1" lang="ja-JP" altLang="en-US" smtClean="0"/>
              <a:t>2024/9/16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D96D6-6DD6-4E23-B816-D171DF3961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9951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21497-2F6E-44EA-8830-82D10475BFBA}" type="datetimeFigureOut">
              <a:rPr kumimoji="1" lang="ja-JP" altLang="en-US" smtClean="0"/>
              <a:t>2024/9/16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D96D6-6DD6-4E23-B816-D171DF3961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9200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21497-2F6E-44EA-8830-82D10475BFBA}" type="datetimeFigureOut">
              <a:rPr kumimoji="1" lang="ja-JP" altLang="en-US" smtClean="0"/>
              <a:t>2024/9/16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D96D6-6DD6-4E23-B816-D171DF3961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1673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21497-2F6E-44EA-8830-82D10475BFBA}" type="datetimeFigureOut">
              <a:rPr kumimoji="1" lang="ja-JP" altLang="en-US" smtClean="0"/>
              <a:t>2024/9/16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D96D6-6DD6-4E23-B816-D171DF3961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55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21497-2F6E-44EA-8830-82D10475BFBA}" type="datetimeFigureOut">
              <a:rPr kumimoji="1" lang="ja-JP" altLang="en-US" smtClean="0"/>
              <a:t>2024/9/16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D96D6-6DD6-4E23-B816-D171DF3961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7065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21497-2F6E-44EA-8830-82D10475BFBA}" type="datetimeFigureOut">
              <a:rPr kumimoji="1" lang="ja-JP" altLang="en-US" smtClean="0"/>
              <a:t>2024/9/16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D96D6-6DD6-4E23-B816-D171DF3961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3120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21497-2F6E-44EA-8830-82D10475BFBA}" type="datetimeFigureOut">
              <a:rPr kumimoji="1" lang="ja-JP" altLang="en-US" smtClean="0"/>
              <a:t>2024/9/16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D96D6-6DD6-4E23-B816-D171DF3961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9698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21497-2F6E-44EA-8830-82D10475BFBA}" type="datetimeFigureOut">
              <a:rPr kumimoji="1" lang="ja-JP" altLang="en-US" smtClean="0"/>
              <a:t>2024/9/16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D96D6-6DD6-4E23-B816-D171DF3961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8650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21497-2F6E-44EA-8830-82D10475BFBA}" type="datetimeFigureOut">
              <a:rPr kumimoji="1" lang="ja-JP" altLang="en-US" smtClean="0"/>
              <a:t>2024/9/16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D96D6-6DD6-4E23-B816-D171DF3961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9859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21497-2F6E-44EA-8830-82D10475BFBA}" type="datetimeFigureOut">
              <a:rPr kumimoji="1" lang="ja-JP" altLang="en-US" smtClean="0"/>
              <a:t>2024/9/16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D96D6-6DD6-4E23-B816-D171DF3961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6069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21497-2F6E-44EA-8830-82D10475BFBA}" type="datetimeFigureOut">
              <a:rPr kumimoji="1" lang="ja-JP" altLang="en-US" smtClean="0"/>
              <a:t>2024/9/16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D96D6-6DD6-4E23-B816-D171DF3961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4771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321497-2F6E-44EA-8830-82D10475BFBA}" type="datetimeFigureOut">
              <a:rPr kumimoji="1" lang="ja-JP" altLang="en-US" smtClean="0"/>
              <a:t>2024/9/16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4D96D6-6DD6-4E23-B816-D171DF3961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6035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C48C7BD8-13EE-4F1E-87D0-56CC559787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36871" y="2783972"/>
            <a:ext cx="1749704" cy="1694835"/>
          </a:xfrm>
          <a:prstGeom prst="rect">
            <a:avLst/>
          </a:prstGeom>
        </p:spPr>
      </p:pic>
      <p:graphicFrame>
        <p:nvGraphicFramePr>
          <p:cNvPr id="7" name="表 6">
            <a:extLst>
              <a:ext uri="{FF2B5EF4-FFF2-40B4-BE49-F238E27FC236}">
                <a16:creationId xmlns:a16="http://schemas.microsoft.com/office/drawing/2014/main" id="{DA69F94C-239B-472B-9122-0AF84E46CF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7492893"/>
              </p:ext>
            </p:extLst>
          </p:nvPr>
        </p:nvGraphicFramePr>
        <p:xfrm>
          <a:off x="471485" y="707791"/>
          <a:ext cx="5915028" cy="5018095"/>
        </p:xfrm>
        <a:graphic>
          <a:graphicData uri="http://schemas.openxmlformats.org/drawingml/2006/table">
            <a:tbl>
              <a:tblPr/>
              <a:tblGrid>
                <a:gridCol w="845004">
                  <a:extLst>
                    <a:ext uri="{9D8B030D-6E8A-4147-A177-3AD203B41FA5}">
                      <a16:colId xmlns:a16="http://schemas.microsoft.com/office/drawing/2014/main" val="642918387"/>
                    </a:ext>
                  </a:extLst>
                </a:gridCol>
                <a:gridCol w="845004">
                  <a:extLst>
                    <a:ext uri="{9D8B030D-6E8A-4147-A177-3AD203B41FA5}">
                      <a16:colId xmlns:a16="http://schemas.microsoft.com/office/drawing/2014/main" val="1493145682"/>
                    </a:ext>
                  </a:extLst>
                </a:gridCol>
                <a:gridCol w="845004">
                  <a:extLst>
                    <a:ext uri="{9D8B030D-6E8A-4147-A177-3AD203B41FA5}">
                      <a16:colId xmlns:a16="http://schemas.microsoft.com/office/drawing/2014/main" val="1805295879"/>
                    </a:ext>
                  </a:extLst>
                </a:gridCol>
                <a:gridCol w="845004">
                  <a:extLst>
                    <a:ext uri="{9D8B030D-6E8A-4147-A177-3AD203B41FA5}">
                      <a16:colId xmlns:a16="http://schemas.microsoft.com/office/drawing/2014/main" val="3110659410"/>
                    </a:ext>
                  </a:extLst>
                </a:gridCol>
                <a:gridCol w="845004">
                  <a:extLst>
                    <a:ext uri="{9D8B030D-6E8A-4147-A177-3AD203B41FA5}">
                      <a16:colId xmlns:a16="http://schemas.microsoft.com/office/drawing/2014/main" val="3913432043"/>
                    </a:ext>
                  </a:extLst>
                </a:gridCol>
                <a:gridCol w="845004">
                  <a:extLst>
                    <a:ext uri="{9D8B030D-6E8A-4147-A177-3AD203B41FA5}">
                      <a16:colId xmlns:a16="http://schemas.microsoft.com/office/drawing/2014/main" val="1580157671"/>
                    </a:ext>
                  </a:extLst>
                </a:gridCol>
                <a:gridCol w="845004">
                  <a:extLst>
                    <a:ext uri="{9D8B030D-6E8A-4147-A177-3AD203B41FA5}">
                      <a16:colId xmlns:a16="http://schemas.microsoft.com/office/drawing/2014/main" val="1478188962"/>
                    </a:ext>
                  </a:extLst>
                </a:gridCol>
              </a:tblGrid>
              <a:tr h="193620"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altLang="ja-JP" sz="25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</a:t>
                      </a:r>
                      <a:r>
                        <a:rPr lang="ja-JP" altLang="en-US" sz="25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8245359"/>
                  </a:ext>
                </a:extLst>
              </a:tr>
              <a:tr h="337300"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8690761"/>
                  </a:ext>
                </a:extLst>
              </a:tr>
              <a:tr h="380823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火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水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木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金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土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5020091"/>
                  </a:ext>
                </a:extLst>
              </a:tr>
              <a:tr h="272016">
                <a:tc rowSpan="3" grid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15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※</a:t>
                      </a:r>
                      <a:r>
                        <a:rPr lang="ja-JP" altLang="en-US" sz="15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図書館は祝日も　　　　　　開館しています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2644930"/>
                  </a:ext>
                </a:extLst>
              </a:tr>
              <a:tr h="272016"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0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0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9760289"/>
                  </a:ext>
                </a:extLst>
              </a:tr>
              <a:tr h="272016"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ja-JP" altLang="en-US" sz="9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5971400"/>
                  </a:ext>
                </a:extLst>
              </a:tr>
              <a:tr h="27201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352830"/>
                  </a:ext>
                </a:extLst>
              </a:tr>
              <a:tr h="27201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200" b="0" i="0" u="none" strike="noStrike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5185220"/>
                  </a:ext>
                </a:extLst>
              </a:tr>
              <a:tr h="27201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8484391"/>
                  </a:ext>
                </a:extLst>
              </a:tr>
              <a:tr h="27201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2222847"/>
                  </a:ext>
                </a:extLst>
              </a:tr>
              <a:tr h="27201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スポーツの日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300" b="0" i="0" u="none" strike="noStrike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よみきかせ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8278127"/>
                  </a:ext>
                </a:extLst>
              </a:tr>
              <a:tr h="27201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455402"/>
                  </a:ext>
                </a:extLst>
              </a:tr>
              <a:tr h="27201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3960559"/>
                  </a:ext>
                </a:extLst>
              </a:tr>
              <a:tr h="278544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蔵書整理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1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04271"/>
                  </a:ext>
                </a:extLst>
              </a:tr>
              <a:tr h="278544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の為休館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2861472"/>
                  </a:ext>
                </a:extLst>
              </a:tr>
              <a:tr h="27201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2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200" b="0" i="0" u="none" strike="noStrike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7596927"/>
                  </a:ext>
                </a:extLst>
              </a:tr>
              <a:tr h="27854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b="0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200" b="0" i="0" u="none" strike="noStrike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200" b="0" i="0" u="none" strike="noStrike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2690576"/>
                  </a:ext>
                </a:extLst>
              </a:tr>
              <a:tr h="278544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300" b="1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200" b="0" i="0" u="none" strike="noStrike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200" b="0" i="0" u="none" strike="noStrike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3610392"/>
                  </a:ext>
                </a:extLst>
              </a:tr>
            </a:tbl>
          </a:graphicData>
        </a:graphic>
      </p:graphicFrame>
      <p:pic>
        <p:nvPicPr>
          <p:cNvPr id="22" name="図 21">
            <a:extLst>
              <a:ext uri="{FF2B5EF4-FFF2-40B4-BE49-F238E27FC236}">
                <a16:creationId xmlns:a16="http://schemas.microsoft.com/office/drawing/2014/main" id="{432054AD-00B0-4873-9F94-CFE8A6A415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65573" y="510353"/>
            <a:ext cx="677310" cy="677310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58E501C9-138E-40DC-A30C-E74518CD02D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81979">
            <a:off x="3956793" y="3922086"/>
            <a:ext cx="3560406" cy="3448756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E15649E8-D2D0-48E9-ADF9-52E977DDDE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52497" y="1291201"/>
            <a:ext cx="5829300" cy="3448756"/>
          </a:xfr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EAECB4D-7935-4BAC-B37C-1422FA9602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rot="537379">
            <a:off x="4570610" y="5085577"/>
            <a:ext cx="2235573" cy="1207858"/>
          </a:xfrm>
        </p:spPr>
        <p:txBody>
          <a:bodyPr>
            <a:normAutofit fontScale="92500" lnSpcReduction="20000"/>
          </a:bodyPr>
          <a:lstStyle/>
          <a:p>
            <a:r>
              <a:rPr kumimoji="1" lang="ja-JP" altLang="en-US" b="1" dirty="0" err="1"/>
              <a:t>えほん</a:t>
            </a:r>
            <a:r>
              <a:rPr kumimoji="1" lang="ja-JP" altLang="en-US" b="1" dirty="0"/>
              <a:t>よみきかせ</a:t>
            </a:r>
            <a:endParaRPr kumimoji="1" lang="en-US" altLang="ja-JP" b="1" dirty="0"/>
          </a:p>
          <a:p>
            <a:r>
              <a:rPr kumimoji="1" lang="en-US" altLang="ja-JP" b="1" dirty="0"/>
              <a:t>10</a:t>
            </a:r>
            <a:r>
              <a:rPr kumimoji="1" lang="ja-JP" altLang="en-US" b="1" dirty="0"/>
              <a:t>月</a:t>
            </a:r>
            <a:r>
              <a:rPr kumimoji="1" lang="en-US" altLang="ja-JP" b="1" dirty="0"/>
              <a:t>19</a:t>
            </a:r>
            <a:r>
              <a:rPr kumimoji="1" lang="ja-JP" altLang="en-US" b="1" dirty="0"/>
              <a:t>日（土）</a:t>
            </a:r>
            <a:endParaRPr kumimoji="1" lang="en-US" altLang="ja-JP" b="1" dirty="0"/>
          </a:p>
          <a:p>
            <a:r>
              <a:rPr lang="ja-JP" altLang="en-US" b="1" dirty="0"/>
              <a:t>生涯学習館２階</a:t>
            </a:r>
            <a:endParaRPr lang="en-US" altLang="ja-JP" b="1" dirty="0"/>
          </a:p>
          <a:p>
            <a:r>
              <a:rPr kumimoji="1" lang="en-US" altLang="ja-JP" b="1" dirty="0"/>
              <a:t>10</a:t>
            </a:r>
            <a:r>
              <a:rPr kumimoji="1" lang="ja-JP" altLang="en-US" b="1" dirty="0"/>
              <a:t>時～</a:t>
            </a:r>
            <a:r>
              <a:rPr kumimoji="1" lang="en-US" altLang="ja-JP" b="1" dirty="0"/>
              <a:t>11</a:t>
            </a:r>
            <a:r>
              <a:rPr kumimoji="1" lang="ja-JP" altLang="en-US" b="1" dirty="0"/>
              <a:t>時まで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134272D5-0ADD-4900-8746-69B88CDE1DED}"/>
              </a:ext>
            </a:extLst>
          </p:cNvPr>
          <p:cNvSpPr/>
          <p:nvPr/>
        </p:nvSpPr>
        <p:spPr>
          <a:xfrm>
            <a:off x="1771334" y="228728"/>
            <a:ext cx="33153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図書館からのお知らせ</a:t>
            </a:r>
            <a:r>
              <a:rPr lang="ja-JP" altLang="en-US" dirty="0"/>
              <a:t> </a:t>
            </a:r>
          </a:p>
        </p:txBody>
      </p:sp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2F244CDF-1905-462F-BCBE-56DDF51C5E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298140"/>
              </p:ext>
            </p:extLst>
          </p:nvPr>
        </p:nvGraphicFramePr>
        <p:xfrm>
          <a:off x="296675" y="5771149"/>
          <a:ext cx="5915027" cy="685139"/>
        </p:xfrm>
        <a:graphic>
          <a:graphicData uri="http://schemas.openxmlformats.org/drawingml/2006/table">
            <a:tbl>
              <a:tblPr/>
              <a:tblGrid>
                <a:gridCol w="845004">
                  <a:extLst>
                    <a:ext uri="{9D8B030D-6E8A-4147-A177-3AD203B41FA5}">
                      <a16:colId xmlns:a16="http://schemas.microsoft.com/office/drawing/2014/main" val="3498332413"/>
                    </a:ext>
                  </a:extLst>
                </a:gridCol>
                <a:gridCol w="845004">
                  <a:extLst>
                    <a:ext uri="{9D8B030D-6E8A-4147-A177-3AD203B41FA5}">
                      <a16:colId xmlns:a16="http://schemas.microsoft.com/office/drawing/2014/main" val="131884576"/>
                    </a:ext>
                  </a:extLst>
                </a:gridCol>
                <a:gridCol w="2535011">
                  <a:extLst>
                    <a:ext uri="{9D8B030D-6E8A-4147-A177-3AD203B41FA5}">
                      <a16:colId xmlns:a16="http://schemas.microsoft.com/office/drawing/2014/main" val="3808278872"/>
                    </a:ext>
                  </a:extLst>
                </a:gridCol>
                <a:gridCol w="845004">
                  <a:extLst>
                    <a:ext uri="{9D8B030D-6E8A-4147-A177-3AD203B41FA5}">
                      <a16:colId xmlns:a16="http://schemas.microsoft.com/office/drawing/2014/main" val="136995729"/>
                    </a:ext>
                  </a:extLst>
                </a:gridCol>
                <a:gridCol w="845004">
                  <a:extLst>
                    <a:ext uri="{9D8B030D-6E8A-4147-A177-3AD203B41FA5}">
                      <a16:colId xmlns:a16="http://schemas.microsoft.com/office/drawing/2014/main" val="1257008251"/>
                    </a:ext>
                  </a:extLst>
                </a:gridCol>
              </a:tblGrid>
              <a:tr h="256927">
                <a:tc>
                  <a:txBody>
                    <a:bodyPr/>
                    <a:lstStyle/>
                    <a:p>
                      <a:pPr algn="ctr" fontAlgn="b"/>
                      <a:endParaRPr lang="ja-JP" altLang="en-US" sz="13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300" b="0" i="0" u="none" strike="noStrike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600" b="1" i="0" u="sng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利 用 案 内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300" b="0" i="0" u="none" strike="noStrike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3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6462372"/>
                  </a:ext>
                </a:extLst>
              </a:tr>
              <a:tr h="214106">
                <a:tc gridSpan="5">
                  <a:txBody>
                    <a:bodyPr/>
                    <a:lstStyle/>
                    <a:p>
                      <a:pPr algn="l" fontAlgn="b"/>
                      <a:r>
                        <a:rPr lang="ja-JP" altLang="en-US" sz="1300" b="1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開館時間・・・午前９時～午後６時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0085539"/>
                  </a:ext>
                </a:extLst>
              </a:tr>
              <a:tr h="214106">
                <a:tc gridSpan="5">
                  <a:txBody>
                    <a:bodyPr/>
                    <a:lstStyle/>
                    <a:p>
                      <a:pPr algn="l" fontAlgn="b"/>
                      <a:r>
                        <a:rPr lang="ja-JP" altLang="en-US" sz="1300" b="1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休館日　・・・年末年始（１２／２８～１／４）・特別整理期間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231469"/>
                  </a:ext>
                </a:extLst>
              </a:tr>
            </a:tbl>
          </a:graphicData>
        </a:graphic>
      </p:graphicFrame>
      <p:graphicFrame>
        <p:nvGraphicFramePr>
          <p:cNvPr id="9" name="表 8">
            <a:extLst>
              <a:ext uri="{FF2B5EF4-FFF2-40B4-BE49-F238E27FC236}">
                <a16:creationId xmlns:a16="http://schemas.microsoft.com/office/drawing/2014/main" id="{6D32A59A-8270-46EA-B3A6-E748572A19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2106047"/>
              </p:ext>
            </p:extLst>
          </p:nvPr>
        </p:nvGraphicFramePr>
        <p:xfrm>
          <a:off x="114392" y="6587978"/>
          <a:ext cx="5915027" cy="1354207"/>
        </p:xfrm>
        <a:graphic>
          <a:graphicData uri="http://schemas.openxmlformats.org/drawingml/2006/table">
            <a:tbl>
              <a:tblPr/>
              <a:tblGrid>
                <a:gridCol w="845004">
                  <a:extLst>
                    <a:ext uri="{9D8B030D-6E8A-4147-A177-3AD203B41FA5}">
                      <a16:colId xmlns:a16="http://schemas.microsoft.com/office/drawing/2014/main" val="3173935134"/>
                    </a:ext>
                  </a:extLst>
                </a:gridCol>
                <a:gridCol w="845004">
                  <a:extLst>
                    <a:ext uri="{9D8B030D-6E8A-4147-A177-3AD203B41FA5}">
                      <a16:colId xmlns:a16="http://schemas.microsoft.com/office/drawing/2014/main" val="3357458832"/>
                    </a:ext>
                  </a:extLst>
                </a:gridCol>
                <a:gridCol w="1690007">
                  <a:extLst>
                    <a:ext uri="{9D8B030D-6E8A-4147-A177-3AD203B41FA5}">
                      <a16:colId xmlns:a16="http://schemas.microsoft.com/office/drawing/2014/main" val="3767479058"/>
                    </a:ext>
                  </a:extLst>
                </a:gridCol>
                <a:gridCol w="845004">
                  <a:extLst>
                    <a:ext uri="{9D8B030D-6E8A-4147-A177-3AD203B41FA5}">
                      <a16:colId xmlns:a16="http://schemas.microsoft.com/office/drawing/2014/main" val="2583295618"/>
                    </a:ext>
                  </a:extLst>
                </a:gridCol>
                <a:gridCol w="845004">
                  <a:extLst>
                    <a:ext uri="{9D8B030D-6E8A-4147-A177-3AD203B41FA5}">
                      <a16:colId xmlns:a16="http://schemas.microsoft.com/office/drawing/2014/main" val="3041597247"/>
                    </a:ext>
                  </a:extLst>
                </a:gridCol>
                <a:gridCol w="845004">
                  <a:extLst>
                    <a:ext uri="{9D8B030D-6E8A-4147-A177-3AD203B41FA5}">
                      <a16:colId xmlns:a16="http://schemas.microsoft.com/office/drawing/2014/main" val="3589997408"/>
                    </a:ext>
                  </a:extLst>
                </a:gridCol>
              </a:tblGrid>
              <a:tr h="256927">
                <a:tc>
                  <a:txBody>
                    <a:bodyPr/>
                    <a:lstStyle/>
                    <a:p>
                      <a:pPr algn="l" fontAlgn="b"/>
                      <a:endParaRPr lang="ja-JP" altLang="en-US" sz="14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4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ja-JP" altLang="en-US" sz="1600" b="1" i="0" u="sng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利 用 の 仕 方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4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400" b="0" i="0" u="none" strike="noStrike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8290838"/>
                  </a:ext>
                </a:extLst>
              </a:tr>
              <a:tr h="178136">
                <a:tc gridSpan="5">
                  <a:txBody>
                    <a:bodyPr/>
                    <a:lstStyle/>
                    <a:p>
                      <a:pPr algn="l" fontAlgn="b"/>
                      <a:r>
                        <a:rPr lang="ja-JP" altLang="en-US" sz="12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・初めての方は、カウンターで利用者カードの申込みをして下さい。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200" b="1" i="0" u="none" strike="noStrike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4895752"/>
                  </a:ext>
                </a:extLst>
              </a:tr>
              <a:tr h="178136">
                <a:tc gridSpan="3">
                  <a:txBody>
                    <a:bodyPr/>
                    <a:lstStyle/>
                    <a:p>
                      <a:pPr algn="l" fontAlgn="b"/>
                      <a:r>
                        <a:rPr lang="ja-JP" altLang="en-US" sz="12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・本は、一人</a:t>
                      </a:r>
                      <a:r>
                        <a:rPr lang="en-US" altLang="ja-JP" sz="12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5</a:t>
                      </a:r>
                      <a:r>
                        <a:rPr lang="ja-JP" altLang="en-US" sz="12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冊</a:t>
                      </a:r>
                      <a:r>
                        <a:rPr lang="en-US" altLang="ja-JP" sz="12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</a:t>
                      </a:r>
                      <a:r>
                        <a:rPr lang="ja-JP" altLang="en-US" sz="12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週間借りられます。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200" b="1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200" b="1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200" b="1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0879549"/>
                  </a:ext>
                </a:extLst>
              </a:tr>
              <a:tr h="178136"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12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・返すときは、カウンターに持ってきて下さい。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200" b="1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200" b="1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4511232"/>
                  </a:ext>
                </a:extLst>
              </a:tr>
              <a:tr h="178136">
                <a:tc gridSpan="6">
                  <a:txBody>
                    <a:bodyPr/>
                    <a:lstStyle/>
                    <a:p>
                      <a:pPr algn="l" fontAlgn="b"/>
                      <a:r>
                        <a:rPr lang="ja-JP" altLang="en-US" sz="12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（</a:t>
                      </a:r>
                      <a:r>
                        <a:rPr lang="en-US" altLang="ja-JP" sz="12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※</a:t>
                      </a:r>
                      <a:r>
                        <a:rPr lang="ja-JP" altLang="en-US" sz="12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直接、書架に返さないでください。）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3036197"/>
                  </a:ext>
                </a:extLst>
              </a:tr>
              <a:tr h="178136"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12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・閉まっている時は、入り口の箱の中に返却して下さい。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200" b="1" i="0" u="none" strike="noStrike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200" b="1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7273351"/>
                  </a:ext>
                </a:extLst>
              </a:tr>
              <a:tr h="178136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ja-JP" altLang="en-US" sz="1200" b="1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 （</a:t>
                      </a:r>
                      <a:r>
                        <a:rPr lang="en-US" altLang="ja-JP" sz="1200" b="1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※</a:t>
                      </a:r>
                      <a:r>
                        <a:rPr lang="ja-JP" altLang="en-US" sz="1200" b="1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紙芝居・大型絵本は、直接、図書館カウンターに返却して下さい。）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5640145"/>
                  </a:ext>
                </a:extLst>
              </a:tr>
            </a:tbl>
          </a:graphicData>
        </a:graphic>
      </p:graphicFrame>
      <p:pic>
        <p:nvPicPr>
          <p:cNvPr id="12" name="図 11">
            <a:extLst>
              <a:ext uri="{FF2B5EF4-FFF2-40B4-BE49-F238E27FC236}">
                <a16:creationId xmlns:a16="http://schemas.microsoft.com/office/drawing/2014/main" id="{1BD8A0C7-F41B-4EF1-BAB6-83ED95E796E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42329" y="7959583"/>
            <a:ext cx="2115671" cy="1946417"/>
          </a:xfrm>
          <a:prstGeom prst="rect">
            <a:avLst/>
          </a:prstGeom>
        </p:spPr>
      </p:pic>
      <p:graphicFrame>
        <p:nvGraphicFramePr>
          <p:cNvPr id="11" name="表 10">
            <a:extLst>
              <a:ext uri="{FF2B5EF4-FFF2-40B4-BE49-F238E27FC236}">
                <a16:creationId xmlns:a16="http://schemas.microsoft.com/office/drawing/2014/main" id="{865A380C-598D-4EE1-8B34-939C761131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6775759"/>
              </p:ext>
            </p:extLst>
          </p:nvPr>
        </p:nvGraphicFramePr>
        <p:xfrm>
          <a:off x="296676" y="8067157"/>
          <a:ext cx="5915026" cy="1575819"/>
        </p:xfrm>
        <a:graphic>
          <a:graphicData uri="http://schemas.openxmlformats.org/drawingml/2006/table">
            <a:tbl>
              <a:tblPr/>
              <a:tblGrid>
                <a:gridCol w="3380014">
                  <a:extLst>
                    <a:ext uri="{9D8B030D-6E8A-4147-A177-3AD203B41FA5}">
                      <a16:colId xmlns:a16="http://schemas.microsoft.com/office/drawing/2014/main" val="1116795814"/>
                    </a:ext>
                  </a:extLst>
                </a:gridCol>
                <a:gridCol w="845004">
                  <a:extLst>
                    <a:ext uri="{9D8B030D-6E8A-4147-A177-3AD203B41FA5}">
                      <a16:colId xmlns:a16="http://schemas.microsoft.com/office/drawing/2014/main" val="2591664961"/>
                    </a:ext>
                  </a:extLst>
                </a:gridCol>
                <a:gridCol w="845004">
                  <a:extLst>
                    <a:ext uri="{9D8B030D-6E8A-4147-A177-3AD203B41FA5}">
                      <a16:colId xmlns:a16="http://schemas.microsoft.com/office/drawing/2014/main" val="1539187190"/>
                    </a:ext>
                  </a:extLst>
                </a:gridCol>
                <a:gridCol w="845004">
                  <a:extLst>
                    <a:ext uri="{9D8B030D-6E8A-4147-A177-3AD203B41FA5}">
                      <a16:colId xmlns:a16="http://schemas.microsoft.com/office/drawing/2014/main" val="1999076750"/>
                    </a:ext>
                  </a:extLst>
                </a:gridCol>
              </a:tblGrid>
              <a:tr h="265491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ja-JP" altLang="en-US" sz="1400" b="1" i="0" u="sng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★予約・リクエストサービス★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0702723"/>
                  </a:ext>
                </a:extLst>
              </a:tr>
              <a:tr h="21410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★　貸出中の本を予約することができます。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200" b="1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200" b="1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200" b="1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1989260"/>
                  </a:ext>
                </a:extLst>
              </a:tr>
              <a:tr h="214106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★　探している本がないときは、リクエストすることができます。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200" b="1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200" b="1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7381567"/>
                  </a:ext>
                </a:extLst>
              </a:tr>
              <a:tr h="214106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★　高知県内の図書館からも借りることができます。</a:t>
                      </a:r>
                      <a:r>
                        <a:rPr lang="en-US" altLang="ja-JP" sz="10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(</a:t>
                      </a:r>
                      <a:r>
                        <a:rPr lang="ja-JP" altLang="en-US" sz="10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各図書館の条件があります。）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5550116"/>
                  </a:ext>
                </a:extLst>
              </a:tr>
              <a:tr h="299748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【</a:t>
                      </a:r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お気軽にご相談ください！！</a:t>
                      </a:r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】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9573085"/>
                  </a:ext>
                </a:extLst>
              </a:tr>
              <a:tr h="368262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zh-TW" altLang="en-US" sz="1000" b="1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芸西村立図書館（芸西村教育委員会）　ＴＥＬ　３３－２</a:t>
                      </a:r>
                      <a:r>
                        <a:rPr lang="en-US" altLang="zh-TW" sz="1000" b="1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6302187"/>
                  </a:ext>
                </a:extLst>
              </a:tr>
            </a:tbl>
          </a:graphicData>
        </a:graphic>
      </p:graphicFrame>
      <p:pic>
        <p:nvPicPr>
          <p:cNvPr id="13" name="図 12">
            <a:extLst>
              <a:ext uri="{FF2B5EF4-FFF2-40B4-BE49-F238E27FC236}">
                <a16:creationId xmlns:a16="http://schemas.microsoft.com/office/drawing/2014/main" id="{7D3FD352-3F21-4305-8A76-B71973AC1D8A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24392" t="20738"/>
          <a:stretch/>
        </p:blipFill>
        <p:spPr>
          <a:xfrm>
            <a:off x="-13996" y="16588"/>
            <a:ext cx="1195096" cy="1252861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8A276793-01F6-41E2-B97A-17357B4E58B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1192993">
            <a:off x="1046931" y="-120932"/>
            <a:ext cx="894880" cy="894880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5659BFD0-503B-4DF9-9F05-19FB5B5F97A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1461646">
            <a:off x="5525746" y="-42919"/>
            <a:ext cx="1369731" cy="1369731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48E4431C-2AF1-4196-AE3B-5C3C4E288F5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48198" y="468248"/>
            <a:ext cx="818599" cy="818599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6799ADD0-9E49-49C5-8883-764BCB70D95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 rot="19939598">
            <a:off x="142599" y="729163"/>
            <a:ext cx="498328" cy="498328"/>
          </a:xfrm>
          <a:prstGeom prst="rect">
            <a:avLst/>
          </a:prstGeom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id="{522BFCB1-2E17-4E47-94CD-63A2A486731F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 rot="20469738">
            <a:off x="154257" y="8872171"/>
            <a:ext cx="1059050" cy="1131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78899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</TotalTime>
  <Words>350</Words>
  <Application>Microsoft Office PowerPoint</Application>
  <PresentationFormat>A4 210 x 297 mm</PresentationFormat>
  <Paragraphs>121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HGP創英角ｺﾞｼｯｸUB</vt:lpstr>
      <vt:lpstr>HGS創英角ｺﾞｼｯｸUB</vt:lpstr>
      <vt:lpstr>HG丸ｺﾞｼｯｸM-PRO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geisei</dc:creator>
  <cp:lastModifiedBy>geisei</cp:lastModifiedBy>
  <cp:revision>6</cp:revision>
  <dcterms:created xsi:type="dcterms:W3CDTF">2024-09-16T03:53:33Z</dcterms:created>
  <dcterms:modified xsi:type="dcterms:W3CDTF">2024-09-16T04:32:26Z</dcterms:modified>
</cp:coreProperties>
</file>