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23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640-D26E-4C26-912C-0D1F9E8263F0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FF28-D423-4DC1-9C87-1F36A2421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9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640-D26E-4C26-912C-0D1F9E8263F0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FF28-D423-4DC1-9C87-1F36A2421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95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640-D26E-4C26-912C-0D1F9E8263F0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FF28-D423-4DC1-9C87-1F36A2421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57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640-D26E-4C26-912C-0D1F9E8263F0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FF28-D423-4DC1-9C87-1F36A2421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64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640-D26E-4C26-912C-0D1F9E8263F0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FF28-D423-4DC1-9C87-1F36A2421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99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640-D26E-4C26-912C-0D1F9E8263F0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FF28-D423-4DC1-9C87-1F36A2421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50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640-D26E-4C26-912C-0D1F9E8263F0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FF28-D423-4DC1-9C87-1F36A2421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54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640-D26E-4C26-912C-0D1F9E8263F0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FF28-D423-4DC1-9C87-1F36A2421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74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640-D26E-4C26-912C-0D1F9E8263F0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FF28-D423-4DC1-9C87-1F36A2421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56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640-D26E-4C26-912C-0D1F9E8263F0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FF28-D423-4DC1-9C87-1F36A2421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02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640-D26E-4C26-912C-0D1F9E8263F0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FF28-D423-4DC1-9C87-1F36A2421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8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3A640-D26E-4C26-912C-0D1F9E8263F0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1FF28-D423-4DC1-9C87-1F36A2421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59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C903B8A1-D3DB-4CFE-80B7-602DFC613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359235">
            <a:off x="5313127" y="2685653"/>
            <a:ext cx="1377588" cy="1285749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5950EE5-2290-41C5-8B4F-7F5250115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56455" y="5167356"/>
            <a:ext cx="7129816" cy="885488"/>
          </a:xfrm>
        </p:spPr>
        <p:txBody>
          <a:bodyPr>
            <a:normAutofit/>
          </a:bodyPr>
          <a:lstStyle/>
          <a:p>
            <a:r>
              <a:rPr kumimoji="1" lang="ja-JP" altLang="en-US" sz="2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「えほんよみきかせ」</a:t>
            </a:r>
            <a:r>
              <a:rPr lang="en-US" altLang="ja-JP" sz="2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2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</a:t>
            </a:r>
            <a:r>
              <a:rPr lang="ja-JP" altLang="en-US" sz="2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2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</a:t>
            </a:r>
            <a:r>
              <a:rPr lang="en-US" altLang="ja-JP" sz="2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br>
              <a:rPr lang="en-US" altLang="ja-JP" sz="2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生涯学習館２階学習室　</a:t>
            </a:r>
            <a:r>
              <a:rPr lang="en-US" altLang="ja-JP" sz="2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2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時から</a:t>
            </a:r>
            <a:r>
              <a:rPr lang="en-US" altLang="ja-JP" sz="2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2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時まで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2A619916-2783-4F55-9911-CD2F5AC43B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953755"/>
              </p:ext>
            </p:extLst>
          </p:nvPr>
        </p:nvGraphicFramePr>
        <p:xfrm>
          <a:off x="452437" y="6102649"/>
          <a:ext cx="5915027" cy="685139"/>
        </p:xfrm>
        <a:graphic>
          <a:graphicData uri="http://schemas.openxmlformats.org/drawingml/2006/table">
            <a:tbl>
              <a:tblPr/>
              <a:tblGrid>
                <a:gridCol w="845004">
                  <a:extLst>
                    <a:ext uri="{9D8B030D-6E8A-4147-A177-3AD203B41FA5}">
                      <a16:colId xmlns:a16="http://schemas.microsoft.com/office/drawing/2014/main" val="3807685082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537325740"/>
                    </a:ext>
                  </a:extLst>
                </a:gridCol>
                <a:gridCol w="2535011">
                  <a:extLst>
                    <a:ext uri="{9D8B030D-6E8A-4147-A177-3AD203B41FA5}">
                      <a16:colId xmlns:a16="http://schemas.microsoft.com/office/drawing/2014/main" val="1858723297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690424573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2692862437"/>
                    </a:ext>
                  </a:extLst>
                </a:gridCol>
              </a:tblGrid>
              <a:tr h="256927"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sng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 用 案 内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773890"/>
                  </a:ext>
                </a:extLst>
              </a:tr>
              <a:tr h="2141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開館時間・・・午前９時～午後６時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755575"/>
                  </a:ext>
                </a:extLst>
              </a:tr>
              <a:tr h="2141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休館日　・・・年末年始（１２／２８～１／４）・特別整理期間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909547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841B316A-2C20-4155-A152-4DBF18925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140544"/>
              </p:ext>
            </p:extLst>
          </p:nvPr>
        </p:nvGraphicFramePr>
        <p:xfrm>
          <a:off x="395287" y="6872737"/>
          <a:ext cx="5915027" cy="1354207"/>
        </p:xfrm>
        <a:graphic>
          <a:graphicData uri="http://schemas.openxmlformats.org/drawingml/2006/table">
            <a:tbl>
              <a:tblPr/>
              <a:tblGrid>
                <a:gridCol w="845004">
                  <a:extLst>
                    <a:ext uri="{9D8B030D-6E8A-4147-A177-3AD203B41FA5}">
                      <a16:colId xmlns:a16="http://schemas.microsoft.com/office/drawing/2014/main" val="1870222935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801929129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3230667074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192514492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318536275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2321200532"/>
                    </a:ext>
                  </a:extLst>
                </a:gridCol>
              </a:tblGrid>
              <a:tr h="256927"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sng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利 用 の 仕 方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384121"/>
                  </a:ext>
                </a:extLst>
              </a:tr>
              <a:tr h="178136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・初めての方は、カウンターで利用者カードの申込みをして下さい。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551439"/>
                  </a:ext>
                </a:extLst>
              </a:tr>
              <a:tr h="178136"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・本は、一人</a:t>
                      </a:r>
                      <a:r>
                        <a:rPr lang="en-US" altLang="ja-JP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冊</a:t>
                      </a:r>
                      <a:r>
                        <a:rPr lang="en-US" altLang="ja-JP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週間借りられます。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358758"/>
                  </a:ext>
                </a:extLst>
              </a:tr>
              <a:tr h="178136"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・返すときは、カウンターに持ってきて下さい。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2455805"/>
                  </a:ext>
                </a:extLst>
              </a:tr>
              <a:tr h="178136">
                <a:tc gridSpan="6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（</a:t>
                      </a:r>
                      <a:r>
                        <a:rPr lang="en-US" altLang="ja-JP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直接、書架に返さないでください。）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67525"/>
                  </a:ext>
                </a:extLst>
              </a:tr>
              <a:tr h="178136"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・閉まっている時は、入り口の箱の中に返却して下さい。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296830"/>
                  </a:ext>
                </a:extLst>
              </a:tr>
              <a:tr h="17813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（</a:t>
                      </a:r>
                      <a:r>
                        <a:rPr lang="en-US" altLang="ja-JP" sz="12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紙芝居・大型絵本は、直接、図書館カウンターに返却して下さい。）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65455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F2151C9B-EB47-4A04-8B2A-3B3ABE77F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959171"/>
              </p:ext>
            </p:extLst>
          </p:nvPr>
        </p:nvGraphicFramePr>
        <p:xfrm>
          <a:off x="557212" y="8330181"/>
          <a:ext cx="5915026" cy="1575819"/>
        </p:xfrm>
        <a:graphic>
          <a:graphicData uri="http://schemas.openxmlformats.org/drawingml/2006/table">
            <a:tbl>
              <a:tblPr/>
              <a:tblGrid>
                <a:gridCol w="3380014">
                  <a:extLst>
                    <a:ext uri="{9D8B030D-6E8A-4147-A177-3AD203B41FA5}">
                      <a16:colId xmlns:a16="http://schemas.microsoft.com/office/drawing/2014/main" val="505360074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569644552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777840778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946429102"/>
                    </a:ext>
                  </a:extLst>
                </a:gridCol>
              </a:tblGrid>
              <a:tr h="26549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ja-JP" altLang="en-US" sz="1400" b="1" i="0" u="sng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★予約・リクエストサービス★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350587"/>
                  </a:ext>
                </a:extLst>
              </a:tr>
              <a:tr h="21410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　貸出中の本を予約することができます。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766799"/>
                  </a:ext>
                </a:extLst>
              </a:tr>
              <a:tr h="21410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　探している本がないときは、リクエストすることができます。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2775535"/>
                  </a:ext>
                </a:extLst>
              </a:tr>
              <a:tr h="21410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　高知県内の図書館からも借りることができます。</a:t>
                      </a:r>
                      <a:r>
                        <a:rPr lang="en-US" altLang="ja-JP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各図書館の条件があります。）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369405"/>
                  </a:ext>
                </a:extLst>
              </a:tr>
              <a:tr h="29974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お気軽にご相談ください！！</a:t>
                      </a:r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03189"/>
                  </a:ext>
                </a:extLst>
              </a:tr>
              <a:tr h="36826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芸西村立図書館（芸西村教育委員会）　ＴＥＬ　３３－２</a:t>
                      </a:r>
                      <a:r>
                        <a:rPr lang="en-US" altLang="zh-TW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545586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579EA1E-EB4A-4396-9468-0DDA91135AC2}"/>
              </a:ext>
            </a:extLst>
          </p:cNvPr>
          <p:cNvSpPr/>
          <p:nvPr/>
        </p:nvSpPr>
        <p:spPr>
          <a:xfrm>
            <a:off x="1876109" y="210486"/>
            <a:ext cx="3315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図書館からのお知らせ</a:t>
            </a:r>
            <a:r>
              <a:rPr lang="ja-JP" altLang="en-US" dirty="0"/>
              <a:t> 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C7D17B8-8A36-4CC0-9327-73C50F6F497D}"/>
              </a:ext>
            </a:extLst>
          </p:cNvPr>
          <p:cNvSpPr/>
          <p:nvPr/>
        </p:nvSpPr>
        <p:spPr>
          <a:xfrm>
            <a:off x="2140317" y="4403829"/>
            <a:ext cx="43962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図書館は祝日も開館しています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９日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)29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臨時休館</a:t>
            </a:r>
            <a:r>
              <a:rPr lang="ja-JP" altLang="en-US" sz="2000" dirty="0"/>
              <a:t> 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001582EA-1903-47CE-904C-EE1E82F1EE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7762" y="119504"/>
            <a:ext cx="1607838" cy="102316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1348508A-8EB3-41FF-B407-4E24A29DC41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0483"/>
          <a:stretch/>
        </p:blipFill>
        <p:spPr>
          <a:xfrm>
            <a:off x="5517449" y="8013911"/>
            <a:ext cx="1340551" cy="1928396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4A4B8227-4BBD-4972-94BA-2675F53429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556" y="41643"/>
            <a:ext cx="1058319" cy="1088246"/>
          </a:xfrm>
          <a:prstGeom prst="rect">
            <a:avLst/>
          </a:prstGeom>
        </p:spPr>
      </p:pic>
      <p:sp>
        <p:nvSpPr>
          <p:cNvPr id="5" name="四角形: 1 つの角を切り取る 4">
            <a:extLst>
              <a:ext uri="{FF2B5EF4-FFF2-40B4-BE49-F238E27FC236}">
                <a16:creationId xmlns:a16="http://schemas.microsoft.com/office/drawing/2014/main" id="{1C9A2201-02AA-41E1-9068-6AAE2E67AFFD}"/>
              </a:ext>
            </a:extLst>
          </p:cNvPr>
          <p:cNvSpPr/>
          <p:nvPr/>
        </p:nvSpPr>
        <p:spPr>
          <a:xfrm>
            <a:off x="452437" y="5281469"/>
            <a:ext cx="6253163" cy="821180"/>
          </a:xfrm>
          <a:prstGeom prst="snip1Rect">
            <a:avLst>
              <a:gd name="adj" fmla="val 50000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B2D06226-14D8-462A-9E59-9E464FD1A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186663"/>
              </p:ext>
            </p:extLst>
          </p:nvPr>
        </p:nvGraphicFramePr>
        <p:xfrm>
          <a:off x="452437" y="749842"/>
          <a:ext cx="5915028" cy="4446676"/>
        </p:xfrm>
        <a:graphic>
          <a:graphicData uri="http://schemas.openxmlformats.org/drawingml/2006/table">
            <a:tbl>
              <a:tblPr/>
              <a:tblGrid>
                <a:gridCol w="845004">
                  <a:extLst>
                    <a:ext uri="{9D8B030D-6E8A-4147-A177-3AD203B41FA5}">
                      <a16:colId xmlns:a16="http://schemas.microsoft.com/office/drawing/2014/main" val="1573295273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85562017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938040360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4252764762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2189556527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4087176695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753375133"/>
                    </a:ext>
                  </a:extLst>
                </a:gridCol>
              </a:tblGrid>
              <a:tr h="18436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altLang="ja-JP" sz="25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lang="ja-JP" altLang="en-US" sz="25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79963"/>
                  </a:ext>
                </a:extLst>
              </a:tr>
              <a:tr h="276542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4198805"/>
                  </a:ext>
                </a:extLst>
              </a:tr>
              <a:tr h="2801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火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900129"/>
                  </a:ext>
                </a:extLst>
              </a:tr>
              <a:tr h="2396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723558"/>
                  </a:ext>
                </a:extLst>
              </a:tr>
              <a:tr h="25810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838789"/>
                  </a:ext>
                </a:extLst>
              </a:tr>
              <a:tr h="25810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9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026280"/>
                  </a:ext>
                </a:extLst>
              </a:tr>
              <a:tr h="2396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835663"/>
                  </a:ext>
                </a:extLst>
              </a:tr>
              <a:tr h="25810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蔵書整理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817128"/>
                  </a:ext>
                </a:extLst>
              </a:tr>
              <a:tr h="25810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の為休館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035916"/>
                  </a:ext>
                </a:extLst>
              </a:tr>
              <a:tr h="2396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103105"/>
                  </a:ext>
                </a:extLst>
              </a:tr>
              <a:tr h="23966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敬老の日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300" b="0" i="0" u="none" strike="noStrike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よみきかせ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155339"/>
                  </a:ext>
                </a:extLst>
              </a:tr>
              <a:tr h="23966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153469"/>
                  </a:ext>
                </a:extLst>
              </a:tr>
              <a:tr h="2396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60211"/>
                  </a:ext>
                </a:extLst>
              </a:tr>
              <a:tr h="23966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秋分の日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振替休日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380082"/>
                  </a:ext>
                </a:extLst>
              </a:tr>
              <a:tr h="23966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2355115"/>
                  </a:ext>
                </a:extLst>
              </a:tr>
              <a:tr h="2396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567490"/>
                  </a:ext>
                </a:extLst>
              </a:tr>
              <a:tr h="25810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絨毯清掃</a:t>
                      </a:r>
                      <a:endParaRPr lang="en-US" altLang="ja-JP" sz="14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412373"/>
                  </a:ext>
                </a:extLst>
              </a:tr>
              <a:tr h="25810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の為休館</a:t>
                      </a:r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3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619120"/>
                  </a:ext>
                </a:extLst>
              </a:tr>
            </a:tbl>
          </a:graphicData>
        </a:graphic>
      </p:graphicFrame>
      <p:pic>
        <p:nvPicPr>
          <p:cNvPr id="12" name="図 11">
            <a:extLst>
              <a:ext uri="{FF2B5EF4-FFF2-40B4-BE49-F238E27FC236}">
                <a16:creationId xmlns:a16="http://schemas.microsoft.com/office/drawing/2014/main" id="{AD7242E8-3219-4664-BD9E-478733E25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359235">
            <a:off x="5346933" y="4732914"/>
            <a:ext cx="1309977" cy="1222646"/>
          </a:xfrm>
          <a:prstGeom prst="rect">
            <a:avLst/>
          </a:prstGeom>
        </p:spPr>
      </p:pic>
      <p:pic>
        <p:nvPicPr>
          <p:cNvPr id="1028" name="Picture 4" descr="https://blogger.googleusercontent.com/img/b/R29vZ2xl/AVvXsEhS19SpkF3YvHcUdj9jD0N20GAmZz_VPO-qOQ8ERwfm2omE3SelLOg5JE9eQgZesF4K-r5FRRQFRwfmXY5deACOBQdmR4tZkQJOIvUSAXkNuzRvW26j1Jvq8zAS1w5pN7oe6Yccb3b1_H4/s120/pyoko_category_figure.png">
            <a:extLst>
              <a:ext uri="{FF2B5EF4-FFF2-40B4-BE49-F238E27FC236}">
                <a16:creationId xmlns:a16="http://schemas.microsoft.com/office/drawing/2014/main" id="{667292C4-8A25-457E-BA5B-872D1527D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1765">
            <a:off x="5940905" y="4820489"/>
            <a:ext cx="891218" cy="104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998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116</Words>
  <Application>Microsoft Office PowerPoint</Application>
  <PresentationFormat>A4 210 x 297 mm</PresentationFormat>
  <Paragraphs>113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HGS創英角ｺﾞｼｯｸUB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「えほんよみきかせ」9月21日(土) 生涯学習館２階学習室　10時から11時まで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geisei</dc:creator>
  <cp:lastModifiedBy>土居 弘和</cp:lastModifiedBy>
  <cp:revision>12</cp:revision>
  <dcterms:created xsi:type="dcterms:W3CDTF">2024-08-06T08:02:59Z</dcterms:created>
  <dcterms:modified xsi:type="dcterms:W3CDTF">2024-08-30T04:42:39Z</dcterms:modified>
</cp:coreProperties>
</file>